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ovelo" charset="1" panose="02000000000000000000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Bold" charset="1" panose="020B0803030501040103"/>
      <p:regular r:id="rId22"/>
    </p:embeddedFont>
    <p:embeddedFont>
      <p:font typeface="Neue Machina" charset="1" panose="00000500000000000000"/>
      <p:regular r:id="rId23"/>
    </p:embeddedFont>
    <p:embeddedFont>
      <p:font typeface="Neue Machina Ultra-Bold" charset="1" panose="00000900000000000000"/>
      <p:regular r:id="rId24"/>
    </p:embeddedFont>
    <p:embeddedFont>
      <p:font typeface="Canva Sans" charset="1" panose="020B0503030501040103"/>
      <p:regular r:id="rId25"/>
    </p:embeddedFont>
    <p:embeddedFont>
      <p:font typeface="Open Sauce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wwv2GbKg.mp4" Type="http://schemas.openxmlformats.org/officeDocument/2006/relationships/video"/><Relationship Id="rId4" Target="../media/VAGwwv2GbKg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85404" y="1777886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68407" y="1695598"/>
            <a:ext cx="13307691" cy="6895804"/>
          </a:xfrm>
          <a:custGeom>
            <a:avLst/>
            <a:gdLst/>
            <a:ahLst/>
            <a:cxnLst/>
            <a:rect r="r" b="b" t="t" l="l"/>
            <a:pathLst>
              <a:path h="6895804" w="13307691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01560" y="2978419"/>
            <a:ext cx="9008910" cy="377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Taxi </a:t>
            </a:r>
            <a:r>
              <a:rPr lang="en-US" sz="7200">
                <a:solidFill>
                  <a:srgbClr val="DDA90C"/>
                </a:solidFill>
                <a:latin typeface="Lovelo"/>
                <a:ea typeface="Lovelo"/>
                <a:cs typeface="Lovelo"/>
                <a:sym typeface="Lovelo"/>
              </a:rPr>
              <a:t>Repositioning</a:t>
            </a:r>
            <a:r>
              <a:rPr lang="en-US" sz="72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System</a:t>
            </a:r>
          </a:p>
        </p:txBody>
      </p:sp>
      <p:grpSp>
        <p:nvGrpSpPr>
          <p:cNvPr name="Group 5" id="5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3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298401">
            <a:off x="15676099" y="753268"/>
            <a:ext cx="552886" cy="1267367"/>
          </a:xfrm>
          <a:custGeom>
            <a:avLst/>
            <a:gdLst/>
            <a:ahLst/>
            <a:cxnLst/>
            <a:rect r="r" b="b" t="t" l="l"/>
            <a:pathLst>
              <a:path h="1267367" w="552886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3746" y="753268"/>
            <a:ext cx="1884661" cy="18846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72780" y="2519691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861755" y="1296809"/>
            <a:ext cx="2320996" cy="797578"/>
          </a:xfrm>
          <a:custGeom>
            <a:avLst/>
            <a:gdLst/>
            <a:ahLst/>
            <a:cxnLst/>
            <a:rect r="r" b="b" t="t" l="l"/>
            <a:pathLst>
              <a:path h="797578" w="2320996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425770" y="1777886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943421" y="6929389"/>
            <a:ext cx="7606970" cy="3084281"/>
          </a:xfrm>
          <a:custGeom>
            <a:avLst/>
            <a:gdLst/>
            <a:ahLst/>
            <a:cxnLst/>
            <a:rect r="r" b="b" t="t" l="l"/>
            <a:pathLst>
              <a:path h="3084281" w="7606970">
                <a:moveTo>
                  <a:pt x="0" y="0"/>
                </a:moveTo>
                <a:lnTo>
                  <a:pt x="7606970" y="0"/>
                </a:lnTo>
                <a:lnTo>
                  <a:pt x="7606970" y="3084281"/>
                </a:lnTo>
                <a:lnTo>
                  <a:pt x="0" y="30842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36601" y="7549122"/>
            <a:ext cx="304805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177079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Presentation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68812" y="7869797"/>
            <a:ext cx="31160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17707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Fourcast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8169" y="4260486"/>
            <a:ext cx="8385317" cy="2807845"/>
          </a:xfrm>
          <a:custGeom>
            <a:avLst/>
            <a:gdLst/>
            <a:ahLst/>
            <a:cxnLst/>
            <a:rect r="r" b="b" t="t" l="l"/>
            <a:pathLst>
              <a:path h="2807845" w="8385317">
                <a:moveTo>
                  <a:pt x="0" y="0"/>
                </a:moveTo>
                <a:lnTo>
                  <a:pt x="8385317" y="0"/>
                </a:lnTo>
                <a:lnTo>
                  <a:pt x="8385317" y="2807845"/>
                </a:lnTo>
                <a:lnTo>
                  <a:pt x="0" y="280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67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753" y="1384799"/>
            <a:ext cx="14020529" cy="1926686"/>
          </a:xfrm>
          <a:custGeom>
            <a:avLst/>
            <a:gdLst/>
            <a:ahLst/>
            <a:cxnLst/>
            <a:rect r="r" b="b" t="t" l="l"/>
            <a:pathLst>
              <a:path h="1926686" w="14020529">
                <a:moveTo>
                  <a:pt x="0" y="0"/>
                </a:moveTo>
                <a:lnTo>
                  <a:pt x="14020529" y="0"/>
                </a:lnTo>
                <a:lnTo>
                  <a:pt x="14020529" y="1926686"/>
                </a:lnTo>
                <a:lnTo>
                  <a:pt x="0" y="192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24" t="-3082" r="0" b="-30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753" y="8017332"/>
            <a:ext cx="10967764" cy="1996740"/>
          </a:xfrm>
          <a:custGeom>
            <a:avLst/>
            <a:gdLst/>
            <a:ahLst/>
            <a:cxnLst/>
            <a:rect r="r" b="b" t="t" l="l"/>
            <a:pathLst>
              <a:path h="1996740" w="10967764">
                <a:moveTo>
                  <a:pt x="0" y="0"/>
                </a:moveTo>
                <a:lnTo>
                  <a:pt x="10967763" y="0"/>
                </a:lnTo>
                <a:lnTo>
                  <a:pt x="10967763" y="1996740"/>
                </a:lnTo>
                <a:lnTo>
                  <a:pt x="0" y="199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37" t="0" r="-1957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98169" y="3452928"/>
            <a:ext cx="3276104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BFA"/>
                </a:solidFill>
                <a:latin typeface="Lovelo"/>
                <a:ea typeface="Lovelo"/>
                <a:cs typeface="Lovelo"/>
                <a:sym typeface="Lovelo"/>
              </a:rPr>
              <a:t>Bounding Box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753" y="438786"/>
            <a:ext cx="2439467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Place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753" y="7427417"/>
            <a:ext cx="8385317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Taxis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57" y="243727"/>
            <a:ext cx="10360259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Select count(*) from Taxis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57" y="1028700"/>
            <a:ext cx="2705866" cy="1349053"/>
          </a:xfrm>
          <a:custGeom>
            <a:avLst/>
            <a:gdLst/>
            <a:ahLst/>
            <a:cxnLst/>
            <a:rect r="r" b="b" t="t" l="l"/>
            <a:pathLst>
              <a:path h="1349053" w="2705866">
                <a:moveTo>
                  <a:pt x="0" y="0"/>
                </a:moveTo>
                <a:lnTo>
                  <a:pt x="2705866" y="0"/>
                </a:lnTo>
                <a:lnTo>
                  <a:pt x="2705866" y="1349053"/>
                </a:lnTo>
                <a:lnTo>
                  <a:pt x="0" y="134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41" r="0" b="-68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76375" y="-3199"/>
            <a:ext cx="8964426" cy="5146699"/>
          </a:xfrm>
          <a:custGeom>
            <a:avLst/>
            <a:gdLst/>
            <a:ahLst/>
            <a:cxnLst/>
            <a:rect r="r" b="b" t="t" l="l"/>
            <a:pathLst>
              <a:path h="5146699" w="8964426">
                <a:moveTo>
                  <a:pt x="0" y="0"/>
                </a:moveTo>
                <a:lnTo>
                  <a:pt x="8964426" y="0"/>
                </a:lnTo>
                <a:lnTo>
                  <a:pt x="8964426" y="5146699"/>
                </a:lnTo>
                <a:lnTo>
                  <a:pt x="0" y="514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3" t="-4307" r="-3203" b="-43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79623" y="5140301"/>
            <a:ext cx="8961178" cy="5146699"/>
          </a:xfrm>
          <a:custGeom>
            <a:avLst/>
            <a:gdLst/>
            <a:ahLst/>
            <a:cxnLst/>
            <a:rect r="r" b="b" t="t" l="l"/>
            <a:pathLst>
              <a:path h="5146699" w="8961178">
                <a:moveTo>
                  <a:pt x="0" y="0"/>
                </a:moveTo>
                <a:lnTo>
                  <a:pt x="8961178" y="0"/>
                </a:lnTo>
                <a:lnTo>
                  <a:pt x="8961178" y="5146699"/>
                </a:lnTo>
                <a:lnTo>
                  <a:pt x="0" y="514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57" y="5302776"/>
            <a:ext cx="5157082" cy="4984224"/>
          </a:xfrm>
          <a:custGeom>
            <a:avLst/>
            <a:gdLst/>
            <a:ahLst/>
            <a:cxnLst/>
            <a:rect r="r" b="b" t="t" l="l"/>
            <a:pathLst>
              <a:path h="4984224" w="5157082">
                <a:moveTo>
                  <a:pt x="0" y="0"/>
                </a:moveTo>
                <a:lnTo>
                  <a:pt x="5157082" y="0"/>
                </a:lnTo>
                <a:lnTo>
                  <a:pt x="5157082" y="4984224"/>
                </a:lnTo>
                <a:lnTo>
                  <a:pt x="0" y="498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5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624981"/>
            <a:ext cx="7934241" cy="231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t."place",COUNT(*)::fl</a:t>
            </a: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oat / COUNT(DISTINCT t.timestamp) AS avg_per_place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taxis t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 places p ON t."place" = p."Place"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t."place"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77">
                <a:solidFill>
                  <a:srgbClr val="FFFB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BY avg_per_place ASC;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61741" y="88394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3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99867" y="517224"/>
            <a:ext cx="8004726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PROJECTed OUTCOMES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1161741" y="88394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34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35223" y="1119204"/>
            <a:ext cx="3217793" cy="3452377"/>
            <a:chOff x="0" y="0"/>
            <a:chExt cx="676515" cy="7258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6515" cy="725835"/>
            </a:xfrm>
            <a:custGeom>
              <a:avLst/>
              <a:gdLst/>
              <a:ahLst/>
              <a:cxnLst/>
              <a:rect r="r" b="b" t="t" l="l"/>
              <a:pathLst>
                <a:path h="725835" w="676515">
                  <a:moveTo>
                    <a:pt x="60149" y="0"/>
                  </a:moveTo>
                  <a:lnTo>
                    <a:pt x="616366" y="0"/>
                  </a:lnTo>
                  <a:cubicBezTo>
                    <a:pt x="649585" y="0"/>
                    <a:pt x="676515" y="26930"/>
                    <a:pt x="676515" y="60149"/>
                  </a:cubicBezTo>
                  <a:lnTo>
                    <a:pt x="676515" y="665685"/>
                  </a:lnTo>
                  <a:cubicBezTo>
                    <a:pt x="676515" y="698905"/>
                    <a:pt x="649585" y="725835"/>
                    <a:pt x="616366" y="725835"/>
                  </a:cubicBezTo>
                  <a:lnTo>
                    <a:pt x="60149" y="725835"/>
                  </a:lnTo>
                  <a:cubicBezTo>
                    <a:pt x="26930" y="725835"/>
                    <a:pt x="0" y="698905"/>
                    <a:pt x="0" y="665685"/>
                  </a:cubicBezTo>
                  <a:lnTo>
                    <a:pt x="0" y="60149"/>
                  </a:lnTo>
                  <a:cubicBezTo>
                    <a:pt x="0" y="26930"/>
                    <a:pt x="26930" y="0"/>
                    <a:pt x="60149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676515" cy="678210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08263" y="2264279"/>
            <a:ext cx="3539635" cy="2879221"/>
            <a:chOff x="0" y="0"/>
            <a:chExt cx="744180" cy="6053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4180" cy="605333"/>
            </a:xfrm>
            <a:custGeom>
              <a:avLst/>
              <a:gdLst/>
              <a:ahLst/>
              <a:cxnLst/>
              <a:rect r="r" b="b" t="t" l="l"/>
              <a:pathLst>
                <a:path h="605333" w="744180">
                  <a:moveTo>
                    <a:pt x="54680" y="0"/>
                  </a:moveTo>
                  <a:lnTo>
                    <a:pt x="689500" y="0"/>
                  </a:lnTo>
                  <a:cubicBezTo>
                    <a:pt x="704002" y="0"/>
                    <a:pt x="717910" y="5761"/>
                    <a:pt x="728164" y="16015"/>
                  </a:cubicBezTo>
                  <a:cubicBezTo>
                    <a:pt x="738419" y="26270"/>
                    <a:pt x="744180" y="40178"/>
                    <a:pt x="744180" y="54680"/>
                  </a:cubicBezTo>
                  <a:lnTo>
                    <a:pt x="744180" y="550653"/>
                  </a:lnTo>
                  <a:cubicBezTo>
                    <a:pt x="744180" y="580852"/>
                    <a:pt x="719699" y="605333"/>
                    <a:pt x="689500" y="605333"/>
                  </a:cubicBezTo>
                  <a:lnTo>
                    <a:pt x="54680" y="605333"/>
                  </a:lnTo>
                  <a:cubicBezTo>
                    <a:pt x="24481" y="605333"/>
                    <a:pt x="0" y="580852"/>
                    <a:pt x="0" y="550653"/>
                  </a:cubicBezTo>
                  <a:lnTo>
                    <a:pt x="0" y="54680"/>
                  </a:lnTo>
                  <a:cubicBezTo>
                    <a:pt x="0" y="24481"/>
                    <a:pt x="24481" y="0"/>
                    <a:pt x="54680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744180" cy="557708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81320" y="5499238"/>
            <a:ext cx="3943392" cy="3520378"/>
            <a:chOff x="0" y="0"/>
            <a:chExt cx="829067" cy="7401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9067" cy="740131"/>
            </a:xfrm>
            <a:custGeom>
              <a:avLst/>
              <a:gdLst/>
              <a:ahLst/>
              <a:cxnLst/>
              <a:rect r="r" b="b" t="t" l="l"/>
              <a:pathLst>
                <a:path h="740131" w="829067">
                  <a:moveTo>
                    <a:pt x="49082" y="0"/>
                  </a:moveTo>
                  <a:lnTo>
                    <a:pt x="779985" y="0"/>
                  </a:lnTo>
                  <a:cubicBezTo>
                    <a:pt x="807092" y="0"/>
                    <a:pt x="829067" y="21975"/>
                    <a:pt x="829067" y="49082"/>
                  </a:cubicBezTo>
                  <a:lnTo>
                    <a:pt x="829067" y="691050"/>
                  </a:lnTo>
                  <a:cubicBezTo>
                    <a:pt x="829067" y="718157"/>
                    <a:pt x="807092" y="740131"/>
                    <a:pt x="779985" y="740131"/>
                  </a:cubicBezTo>
                  <a:lnTo>
                    <a:pt x="49082" y="740131"/>
                  </a:lnTo>
                  <a:cubicBezTo>
                    <a:pt x="21975" y="740131"/>
                    <a:pt x="0" y="718157"/>
                    <a:pt x="0" y="691050"/>
                  </a:cubicBezTo>
                  <a:lnTo>
                    <a:pt x="0" y="49082"/>
                  </a:lnTo>
                  <a:cubicBezTo>
                    <a:pt x="0" y="21975"/>
                    <a:pt x="21975" y="0"/>
                    <a:pt x="49082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47625"/>
              <a:ext cx="829067" cy="692506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453150" y="5867190"/>
            <a:ext cx="1799731" cy="1590512"/>
          </a:xfrm>
          <a:custGeom>
            <a:avLst/>
            <a:gdLst/>
            <a:ahLst/>
            <a:cxnLst/>
            <a:rect r="r" b="b" t="t" l="l"/>
            <a:pathLst>
              <a:path h="1590512" w="1799731">
                <a:moveTo>
                  <a:pt x="0" y="0"/>
                </a:moveTo>
                <a:lnTo>
                  <a:pt x="1799731" y="0"/>
                </a:lnTo>
                <a:lnTo>
                  <a:pt x="1799731" y="1590512"/>
                </a:lnTo>
                <a:lnTo>
                  <a:pt x="0" y="1590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969211" y="1541509"/>
            <a:ext cx="1507505" cy="1319067"/>
          </a:xfrm>
          <a:custGeom>
            <a:avLst/>
            <a:gdLst/>
            <a:ahLst/>
            <a:cxnLst/>
            <a:rect r="r" b="b" t="t" l="l"/>
            <a:pathLst>
              <a:path h="1319067" w="1507505">
                <a:moveTo>
                  <a:pt x="0" y="0"/>
                </a:moveTo>
                <a:lnTo>
                  <a:pt x="1507505" y="0"/>
                </a:lnTo>
                <a:lnTo>
                  <a:pt x="1507505" y="1319067"/>
                </a:lnTo>
                <a:lnTo>
                  <a:pt x="0" y="1319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160923" y="2791397"/>
            <a:ext cx="2725256" cy="817577"/>
          </a:xfrm>
          <a:custGeom>
            <a:avLst/>
            <a:gdLst/>
            <a:ahLst/>
            <a:cxnLst/>
            <a:rect r="r" b="b" t="t" l="l"/>
            <a:pathLst>
              <a:path h="817577" w="2725256">
                <a:moveTo>
                  <a:pt x="0" y="0"/>
                </a:moveTo>
                <a:lnTo>
                  <a:pt x="2725256" y="0"/>
                </a:lnTo>
                <a:lnTo>
                  <a:pt x="2725256" y="817577"/>
                </a:lnTo>
                <a:lnTo>
                  <a:pt x="0" y="817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090685" y="1937958"/>
            <a:ext cx="6215738" cy="5209919"/>
          </a:xfrm>
          <a:custGeom>
            <a:avLst/>
            <a:gdLst/>
            <a:ahLst/>
            <a:cxnLst/>
            <a:rect r="r" b="b" t="t" l="l"/>
            <a:pathLst>
              <a:path h="5209919" w="6215738">
                <a:moveTo>
                  <a:pt x="0" y="0"/>
                </a:moveTo>
                <a:lnTo>
                  <a:pt x="6215738" y="0"/>
                </a:lnTo>
                <a:lnTo>
                  <a:pt x="6215738" y="5209919"/>
                </a:lnTo>
                <a:lnTo>
                  <a:pt x="0" y="52099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9867" y="517224"/>
            <a:ext cx="696981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Projected outcomes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11388" y="3115960"/>
            <a:ext cx="122315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87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Drivers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49417" y="3892569"/>
            <a:ext cx="18028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87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PASSENGERS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53150" y="7730798"/>
            <a:ext cx="179318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87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COMPANIES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35223" y="3584156"/>
            <a:ext cx="315951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guidance on un</a:t>
            </a: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derserved zones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53736" y="4495292"/>
            <a:ext cx="339416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sh</a:t>
            </a: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orter wait times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43316" y="8330873"/>
            <a:ext cx="32950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 real-time fleet visib</a:t>
            </a:r>
            <a:r>
              <a:rPr lang="en-US" b="true" sz="20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05548" y="3482721"/>
            <a:ext cx="4969370" cy="217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3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15% </a:t>
            </a:r>
            <a:r>
              <a:rPr lang="en-US" b="true" sz="2799">
                <a:solidFill>
                  <a:srgbClr val="0555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faster pickups</a:t>
            </a:r>
          </a:p>
          <a:p>
            <a:pPr algn="ctr">
              <a:lnSpc>
                <a:spcPts val="5963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 8–12% </a:t>
            </a:r>
            <a:r>
              <a:rPr lang="en-US" b="true" sz="2799">
                <a:solidFill>
                  <a:srgbClr val="0555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rides/hour</a:t>
            </a:r>
          </a:p>
          <a:p>
            <a:pPr algn="ctr">
              <a:lnSpc>
                <a:spcPts val="5963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10% </a:t>
            </a:r>
            <a:r>
              <a:rPr lang="en-US" b="true" sz="2799">
                <a:solidFill>
                  <a:srgbClr val="0555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fewer empty trips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063822" y="15773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072456" y="1676390"/>
            <a:ext cx="11524360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0"/>
              </a:lnSpc>
            </a:pPr>
            <a:r>
              <a:rPr lang="en-US" sz="150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 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92141" y="3646868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786624"/>
            <a:ext cx="1884661" cy="18846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55691" y="1486857"/>
            <a:ext cx="3251210" cy="1117234"/>
          </a:xfrm>
          <a:custGeom>
            <a:avLst/>
            <a:gdLst/>
            <a:ahLst/>
            <a:cxnLst/>
            <a:rect r="r" b="b" t="t" l="l"/>
            <a:pathLst>
              <a:path h="1117234" w="3251210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280179" y="928240"/>
            <a:ext cx="3251210" cy="1117234"/>
          </a:xfrm>
          <a:custGeom>
            <a:avLst/>
            <a:gdLst/>
            <a:ahLst/>
            <a:cxnLst/>
            <a:rect r="r" b="b" t="t" l="l"/>
            <a:pathLst>
              <a:path h="1117234" w="3251210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36070" y="4552940"/>
            <a:ext cx="2554583" cy="877848"/>
          </a:xfrm>
          <a:custGeom>
            <a:avLst/>
            <a:gdLst/>
            <a:ahLst/>
            <a:cxnLst/>
            <a:rect r="r" b="b" t="t" l="l"/>
            <a:pathLst>
              <a:path h="877848" w="2554583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7014348" y="3608768"/>
            <a:ext cx="304805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E4E4E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Interim project 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6321" y="4130664"/>
            <a:ext cx="3116082" cy="209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E4E4E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Fourcast Analytics: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i="true" strike="noStrike" u="none">
                <a:solidFill>
                  <a:srgbClr val="E4E4E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Jack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i="true" strike="noStrike" u="none">
                <a:solidFill>
                  <a:srgbClr val="E4E4E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Najihah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i="true" strike="noStrike" u="none">
                <a:solidFill>
                  <a:srgbClr val="E4E4E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Rashpal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i="true" strike="noStrike" u="none">
                <a:solidFill>
                  <a:srgbClr val="E4E4E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Swathi</a:t>
            </a:r>
          </a:p>
        </p:txBody>
      </p:sp>
      <p:grpSp>
        <p:nvGrpSpPr>
          <p:cNvPr name="Group 13" id="13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546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  <a:p>
              <a:pPr algn="ctr">
                <a:lnSpc>
                  <a:spcPts val="2363"/>
                </a:lnSpc>
              </a:pPr>
            </a:p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3634" y="7414360"/>
            <a:ext cx="7606970" cy="3084281"/>
          </a:xfrm>
          <a:custGeom>
            <a:avLst/>
            <a:gdLst/>
            <a:ahLst/>
            <a:cxnLst/>
            <a:rect r="r" b="b" t="t" l="l"/>
            <a:pathLst>
              <a:path h="3084281" w="7606970">
                <a:moveTo>
                  <a:pt x="0" y="0"/>
                </a:moveTo>
                <a:lnTo>
                  <a:pt x="7606970" y="0"/>
                </a:lnTo>
                <a:lnTo>
                  <a:pt x="7606970" y="3084281"/>
                </a:lnTo>
                <a:lnTo>
                  <a:pt x="0" y="3084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161741" y="88394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3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84360" y="1883566"/>
            <a:ext cx="4684142" cy="5027452"/>
            <a:chOff x="0" y="0"/>
            <a:chExt cx="984803" cy="10569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4803" cy="1056981"/>
            </a:xfrm>
            <a:custGeom>
              <a:avLst/>
              <a:gdLst/>
              <a:ahLst/>
              <a:cxnLst/>
              <a:rect r="r" b="b" t="t" l="l"/>
              <a:pathLst>
                <a:path h="1056981" w="984803">
                  <a:moveTo>
                    <a:pt x="41320" y="0"/>
                  </a:moveTo>
                  <a:lnTo>
                    <a:pt x="943483" y="0"/>
                  </a:lnTo>
                  <a:cubicBezTo>
                    <a:pt x="966304" y="0"/>
                    <a:pt x="984803" y="18500"/>
                    <a:pt x="984803" y="41320"/>
                  </a:cubicBezTo>
                  <a:lnTo>
                    <a:pt x="984803" y="1015661"/>
                  </a:lnTo>
                  <a:cubicBezTo>
                    <a:pt x="984803" y="1026620"/>
                    <a:pt x="980450" y="1037130"/>
                    <a:pt x="972701" y="1044879"/>
                  </a:cubicBezTo>
                  <a:cubicBezTo>
                    <a:pt x="964952" y="1052628"/>
                    <a:pt x="954442" y="1056981"/>
                    <a:pt x="943483" y="1056981"/>
                  </a:cubicBezTo>
                  <a:lnTo>
                    <a:pt x="41320" y="1056981"/>
                  </a:lnTo>
                  <a:cubicBezTo>
                    <a:pt x="18500" y="1056981"/>
                    <a:pt x="0" y="1038482"/>
                    <a:pt x="0" y="1015661"/>
                  </a:cubicBezTo>
                  <a:lnTo>
                    <a:pt x="0" y="41320"/>
                  </a:lnTo>
                  <a:cubicBezTo>
                    <a:pt x="0" y="18500"/>
                    <a:pt x="18500" y="0"/>
                    <a:pt x="41320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984803" cy="1009356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867" y="6470799"/>
            <a:ext cx="1323815" cy="4727910"/>
          </a:xfrm>
          <a:custGeom>
            <a:avLst/>
            <a:gdLst/>
            <a:ahLst/>
            <a:cxnLst/>
            <a:rect r="r" b="b" t="t" l="l"/>
            <a:pathLst>
              <a:path h="4727910" w="1323815">
                <a:moveTo>
                  <a:pt x="0" y="0"/>
                </a:moveTo>
                <a:lnTo>
                  <a:pt x="1323814" y="0"/>
                </a:lnTo>
                <a:lnTo>
                  <a:pt x="1323814" y="4727910"/>
                </a:lnTo>
                <a:lnTo>
                  <a:pt x="0" y="4727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69682" y="2756048"/>
            <a:ext cx="5406856" cy="5232105"/>
            <a:chOff x="0" y="0"/>
            <a:chExt cx="1136748" cy="11000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6748" cy="1100008"/>
            </a:xfrm>
            <a:custGeom>
              <a:avLst/>
              <a:gdLst/>
              <a:ahLst/>
              <a:cxnLst/>
              <a:rect r="r" b="b" t="t" l="l"/>
              <a:pathLst>
                <a:path h="1100008" w="1136748">
                  <a:moveTo>
                    <a:pt x="35797" y="0"/>
                  </a:moveTo>
                  <a:lnTo>
                    <a:pt x="1100951" y="0"/>
                  </a:lnTo>
                  <a:cubicBezTo>
                    <a:pt x="1110445" y="0"/>
                    <a:pt x="1119550" y="3771"/>
                    <a:pt x="1126263" y="10485"/>
                  </a:cubicBezTo>
                  <a:cubicBezTo>
                    <a:pt x="1132976" y="17198"/>
                    <a:pt x="1136748" y="26303"/>
                    <a:pt x="1136748" y="35797"/>
                  </a:cubicBezTo>
                  <a:lnTo>
                    <a:pt x="1136748" y="1064211"/>
                  </a:lnTo>
                  <a:cubicBezTo>
                    <a:pt x="1136748" y="1083981"/>
                    <a:pt x="1120721" y="1100008"/>
                    <a:pt x="1100951" y="1100008"/>
                  </a:cubicBezTo>
                  <a:lnTo>
                    <a:pt x="35797" y="1100008"/>
                  </a:lnTo>
                  <a:cubicBezTo>
                    <a:pt x="16027" y="1100008"/>
                    <a:pt x="0" y="1083981"/>
                    <a:pt x="0" y="1064211"/>
                  </a:cubicBezTo>
                  <a:lnTo>
                    <a:pt x="0" y="35797"/>
                  </a:lnTo>
                  <a:cubicBezTo>
                    <a:pt x="0" y="16027"/>
                    <a:pt x="16027" y="0"/>
                    <a:pt x="35797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136748" cy="1052383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09912" y="1798942"/>
            <a:ext cx="4681528" cy="5196700"/>
            <a:chOff x="0" y="0"/>
            <a:chExt cx="984254" cy="10925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4254" cy="1092564"/>
            </a:xfrm>
            <a:custGeom>
              <a:avLst/>
              <a:gdLst/>
              <a:ahLst/>
              <a:cxnLst/>
              <a:rect r="r" b="b" t="t" l="l"/>
              <a:pathLst>
                <a:path h="1092564" w="984254">
                  <a:moveTo>
                    <a:pt x="41343" y="0"/>
                  </a:moveTo>
                  <a:lnTo>
                    <a:pt x="942911" y="0"/>
                  </a:lnTo>
                  <a:cubicBezTo>
                    <a:pt x="965744" y="0"/>
                    <a:pt x="984254" y="18510"/>
                    <a:pt x="984254" y="41343"/>
                  </a:cubicBezTo>
                  <a:lnTo>
                    <a:pt x="984254" y="1051221"/>
                  </a:lnTo>
                  <a:cubicBezTo>
                    <a:pt x="984254" y="1074055"/>
                    <a:pt x="965744" y="1092564"/>
                    <a:pt x="942911" y="1092564"/>
                  </a:cubicBezTo>
                  <a:lnTo>
                    <a:pt x="41343" y="1092564"/>
                  </a:lnTo>
                  <a:cubicBezTo>
                    <a:pt x="18510" y="1092564"/>
                    <a:pt x="0" y="1074055"/>
                    <a:pt x="0" y="1051221"/>
                  </a:cubicBezTo>
                  <a:lnTo>
                    <a:pt x="0" y="41343"/>
                  </a:lnTo>
                  <a:cubicBezTo>
                    <a:pt x="0" y="18510"/>
                    <a:pt x="18510" y="0"/>
                    <a:pt x="41343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984254" cy="1044939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37323" y="2492868"/>
            <a:ext cx="2004488" cy="1771466"/>
          </a:xfrm>
          <a:custGeom>
            <a:avLst/>
            <a:gdLst/>
            <a:ahLst/>
            <a:cxnLst/>
            <a:rect r="r" b="b" t="t" l="l"/>
            <a:pathLst>
              <a:path h="1771466" w="2004488">
                <a:moveTo>
                  <a:pt x="0" y="0"/>
                </a:moveTo>
                <a:lnTo>
                  <a:pt x="2004488" y="0"/>
                </a:lnTo>
                <a:lnTo>
                  <a:pt x="2004488" y="1771466"/>
                </a:lnTo>
                <a:lnTo>
                  <a:pt x="0" y="1771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77699" y="2249494"/>
            <a:ext cx="1939031" cy="1696652"/>
          </a:xfrm>
          <a:custGeom>
            <a:avLst/>
            <a:gdLst/>
            <a:ahLst/>
            <a:cxnLst/>
            <a:rect r="r" b="b" t="t" l="l"/>
            <a:pathLst>
              <a:path h="1696652" w="1939031">
                <a:moveTo>
                  <a:pt x="0" y="0"/>
                </a:moveTo>
                <a:lnTo>
                  <a:pt x="1939031" y="0"/>
                </a:lnTo>
                <a:lnTo>
                  <a:pt x="1939031" y="1696652"/>
                </a:lnTo>
                <a:lnTo>
                  <a:pt x="0" y="1696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86163" y="3624938"/>
            <a:ext cx="3128556" cy="938567"/>
          </a:xfrm>
          <a:custGeom>
            <a:avLst/>
            <a:gdLst/>
            <a:ahLst/>
            <a:cxnLst/>
            <a:rect r="r" b="b" t="t" l="l"/>
            <a:pathLst>
              <a:path h="938567" w="3128556">
                <a:moveTo>
                  <a:pt x="0" y="0"/>
                </a:moveTo>
                <a:lnTo>
                  <a:pt x="3128556" y="0"/>
                </a:lnTo>
                <a:lnTo>
                  <a:pt x="3128556" y="938566"/>
                </a:lnTo>
                <a:lnTo>
                  <a:pt x="0" y="9385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867" y="517224"/>
            <a:ext cx="696981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 THE PROBLEM TODAY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96956" y="4318402"/>
            <a:ext cx="14589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05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Drivers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93437" y="5239608"/>
            <a:ext cx="217334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05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PASSENGERS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36906" y="4683423"/>
            <a:ext cx="213004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05">
                <a:solidFill>
                  <a:srgbClr val="282A29"/>
                </a:solidFill>
                <a:latin typeface="Lovelo"/>
                <a:ea typeface="Lovelo"/>
                <a:cs typeface="Lovelo"/>
                <a:sym typeface="Lovelo"/>
              </a:rPr>
              <a:t>COMPANIES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6652" y="5128808"/>
            <a:ext cx="411955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Wasted time in 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ow-demand areas 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fewer rides, wasted fuel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64516" y="6211753"/>
            <a:ext cx="506048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wait times,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taxis n</a:t>
            </a: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 where demand is high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lower customer satisfaction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90769" y="5759870"/>
            <a:ext cx="411955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Poor fleet distribu</a:t>
            </a: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tion 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744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reduced efficiency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2843"/>
            <a:ext cx="18288000" cy="15095913"/>
          </a:xfrm>
          <a:custGeom>
            <a:avLst/>
            <a:gdLst/>
            <a:ahLst/>
            <a:cxnLst/>
            <a:rect r="r" b="b" t="t" l="l"/>
            <a:pathLst>
              <a:path h="15095913" w="18288000">
                <a:moveTo>
                  <a:pt x="0" y="0"/>
                </a:moveTo>
                <a:lnTo>
                  <a:pt x="18288000" y="0"/>
                </a:lnTo>
                <a:lnTo>
                  <a:pt x="18288000" y="15095913"/>
                </a:lnTo>
                <a:lnTo>
                  <a:pt x="0" y="15095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67" y="517224"/>
            <a:ext cx="5302903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 PROJECT GOAL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883927" y="2224218"/>
            <a:ext cx="8118862" cy="1157157"/>
            <a:chOff x="0" y="0"/>
            <a:chExt cx="2138301" cy="3047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8301" cy="304766"/>
            </a:xfrm>
            <a:custGeom>
              <a:avLst/>
              <a:gdLst/>
              <a:ahLst/>
              <a:cxnLst/>
              <a:rect r="r" b="b" t="t" l="l"/>
              <a:pathLst>
                <a:path h="304766" w="2138301">
                  <a:moveTo>
                    <a:pt x="48275" y="0"/>
                  </a:moveTo>
                  <a:lnTo>
                    <a:pt x="2090026" y="0"/>
                  </a:lnTo>
                  <a:cubicBezTo>
                    <a:pt x="2116688" y="0"/>
                    <a:pt x="2138301" y="21613"/>
                    <a:pt x="2138301" y="48275"/>
                  </a:cubicBezTo>
                  <a:lnTo>
                    <a:pt x="2138301" y="256491"/>
                  </a:lnTo>
                  <a:cubicBezTo>
                    <a:pt x="2138301" y="283152"/>
                    <a:pt x="2116688" y="304766"/>
                    <a:pt x="2090026" y="304766"/>
                  </a:cubicBezTo>
                  <a:lnTo>
                    <a:pt x="48275" y="304766"/>
                  </a:lnTo>
                  <a:cubicBezTo>
                    <a:pt x="35471" y="304766"/>
                    <a:pt x="23193" y="299680"/>
                    <a:pt x="14139" y="290626"/>
                  </a:cubicBezTo>
                  <a:cubicBezTo>
                    <a:pt x="5086" y="281573"/>
                    <a:pt x="0" y="269294"/>
                    <a:pt x="0" y="256491"/>
                  </a:cubicBezTo>
                  <a:lnTo>
                    <a:pt x="0" y="48275"/>
                  </a:lnTo>
                  <a:cubicBezTo>
                    <a:pt x="0" y="21613"/>
                    <a:pt x="21613" y="0"/>
                    <a:pt x="48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lgDash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8301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83927" y="2434496"/>
            <a:ext cx="913101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📍 Track taxis live across Singapore</a:t>
            </a:r>
          </a:p>
        </p:txBody>
      </p:sp>
      <p:grpSp>
        <p:nvGrpSpPr>
          <p:cNvPr name="Group 8" id="8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5464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  <a:p>
              <a:pPr algn="ctr">
                <a:lnSpc>
                  <a:spcPts val="2363"/>
                </a:lnSpc>
              </a:pPr>
            </a:p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95724" y="7003859"/>
            <a:ext cx="7606970" cy="3084281"/>
          </a:xfrm>
          <a:custGeom>
            <a:avLst/>
            <a:gdLst/>
            <a:ahLst/>
            <a:cxnLst/>
            <a:rect r="r" b="b" t="t" l="l"/>
            <a:pathLst>
              <a:path h="3084281" w="7606970">
                <a:moveTo>
                  <a:pt x="0" y="0"/>
                </a:moveTo>
                <a:lnTo>
                  <a:pt x="7606970" y="0"/>
                </a:lnTo>
                <a:lnTo>
                  <a:pt x="7606970" y="3084281"/>
                </a:lnTo>
                <a:lnTo>
                  <a:pt x="0" y="308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83927" y="3811890"/>
            <a:ext cx="10620552" cy="1157157"/>
            <a:chOff x="0" y="0"/>
            <a:chExt cx="2797182" cy="3047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7182" cy="304766"/>
            </a:xfrm>
            <a:custGeom>
              <a:avLst/>
              <a:gdLst/>
              <a:ahLst/>
              <a:cxnLst/>
              <a:rect r="r" b="b" t="t" l="l"/>
              <a:pathLst>
                <a:path h="304766" w="2797182">
                  <a:moveTo>
                    <a:pt x="36903" y="0"/>
                  </a:moveTo>
                  <a:lnTo>
                    <a:pt x="2760279" y="0"/>
                  </a:lnTo>
                  <a:cubicBezTo>
                    <a:pt x="2780660" y="0"/>
                    <a:pt x="2797182" y="16522"/>
                    <a:pt x="2797182" y="36903"/>
                  </a:cubicBezTo>
                  <a:lnTo>
                    <a:pt x="2797182" y="267862"/>
                  </a:lnTo>
                  <a:cubicBezTo>
                    <a:pt x="2797182" y="288244"/>
                    <a:pt x="2780660" y="304766"/>
                    <a:pt x="2760279" y="304766"/>
                  </a:cubicBezTo>
                  <a:lnTo>
                    <a:pt x="36903" y="304766"/>
                  </a:lnTo>
                  <a:cubicBezTo>
                    <a:pt x="27116" y="304766"/>
                    <a:pt x="17729" y="300878"/>
                    <a:pt x="10809" y="293957"/>
                  </a:cubicBezTo>
                  <a:cubicBezTo>
                    <a:pt x="3888" y="287036"/>
                    <a:pt x="0" y="277650"/>
                    <a:pt x="0" y="267862"/>
                  </a:cubicBezTo>
                  <a:lnTo>
                    <a:pt x="0" y="36903"/>
                  </a:lnTo>
                  <a:cubicBezTo>
                    <a:pt x="0" y="16522"/>
                    <a:pt x="16522" y="0"/>
                    <a:pt x="36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lg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97182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83927" y="4022168"/>
            <a:ext cx="1043624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📍 Identify over-supplied &amp; under-served areas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83927" y="5397672"/>
            <a:ext cx="11315283" cy="1157157"/>
            <a:chOff x="0" y="0"/>
            <a:chExt cx="2980157" cy="3047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80157" cy="304766"/>
            </a:xfrm>
            <a:custGeom>
              <a:avLst/>
              <a:gdLst/>
              <a:ahLst/>
              <a:cxnLst/>
              <a:rect r="r" b="b" t="t" l="l"/>
              <a:pathLst>
                <a:path h="304766" w="2980157">
                  <a:moveTo>
                    <a:pt x="34638" y="0"/>
                  </a:moveTo>
                  <a:lnTo>
                    <a:pt x="2945519" y="0"/>
                  </a:lnTo>
                  <a:cubicBezTo>
                    <a:pt x="2954706" y="0"/>
                    <a:pt x="2963516" y="3649"/>
                    <a:pt x="2970012" y="10145"/>
                  </a:cubicBezTo>
                  <a:cubicBezTo>
                    <a:pt x="2976507" y="16641"/>
                    <a:pt x="2980157" y="25451"/>
                    <a:pt x="2980157" y="34638"/>
                  </a:cubicBezTo>
                  <a:lnTo>
                    <a:pt x="2980157" y="270128"/>
                  </a:lnTo>
                  <a:cubicBezTo>
                    <a:pt x="2980157" y="279315"/>
                    <a:pt x="2976507" y="288125"/>
                    <a:pt x="2970012" y="294621"/>
                  </a:cubicBezTo>
                  <a:cubicBezTo>
                    <a:pt x="2963516" y="301116"/>
                    <a:pt x="2954706" y="304766"/>
                    <a:pt x="2945519" y="304766"/>
                  </a:cubicBezTo>
                  <a:lnTo>
                    <a:pt x="34638" y="304766"/>
                  </a:lnTo>
                  <a:cubicBezTo>
                    <a:pt x="25451" y="304766"/>
                    <a:pt x="16641" y="301116"/>
                    <a:pt x="10145" y="294621"/>
                  </a:cubicBezTo>
                  <a:cubicBezTo>
                    <a:pt x="3649" y="288125"/>
                    <a:pt x="0" y="279315"/>
                    <a:pt x="0" y="270128"/>
                  </a:cubicBezTo>
                  <a:lnTo>
                    <a:pt x="0" y="34638"/>
                  </a:lnTo>
                  <a:cubicBezTo>
                    <a:pt x="0" y="25451"/>
                    <a:pt x="3649" y="16641"/>
                    <a:pt x="10145" y="10145"/>
                  </a:cubicBezTo>
                  <a:cubicBezTo>
                    <a:pt x="16641" y="3649"/>
                    <a:pt x="25451" y="0"/>
                    <a:pt x="34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lgDash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80157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83927" y="5607951"/>
            <a:ext cx="1100184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EF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📍 Recommend repositioning to optimize balance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12615" y="-182663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35914" y="1919882"/>
            <a:ext cx="12271752" cy="12149034"/>
          </a:xfrm>
          <a:custGeom>
            <a:avLst/>
            <a:gdLst/>
            <a:ahLst/>
            <a:cxnLst/>
            <a:rect r="r" b="b" t="t" l="l"/>
            <a:pathLst>
              <a:path h="12149034" w="12271752">
                <a:moveTo>
                  <a:pt x="0" y="0"/>
                </a:moveTo>
                <a:lnTo>
                  <a:pt x="12271752" y="0"/>
                </a:lnTo>
                <a:lnTo>
                  <a:pt x="12271752" y="12149034"/>
                </a:lnTo>
                <a:lnTo>
                  <a:pt x="0" y="1214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7489" y="3165653"/>
            <a:ext cx="3549688" cy="1024394"/>
            <a:chOff x="0" y="0"/>
            <a:chExt cx="2599750" cy="7502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99750" cy="750254"/>
            </a:xfrm>
            <a:custGeom>
              <a:avLst/>
              <a:gdLst/>
              <a:ahLst/>
              <a:cxnLst/>
              <a:rect r="r" b="b" t="t" l="l"/>
              <a:pathLst>
                <a:path h="750254" w="2599750">
                  <a:moveTo>
                    <a:pt x="74154" y="0"/>
                  </a:moveTo>
                  <a:lnTo>
                    <a:pt x="2525596" y="0"/>
                  </a:lnTo>
                  <a:cubicBezTo>
                    <a:pt x="2566550" y="0"/>
                    <a:pt x="2599750" y="33200"/>
                    <a:pt x="2599750" y="74154"/>
                  </a:cubicBezTo>
                  <a:lnTo>
                    <a:pt x="2599750" y="676099"/>
                  </a:lnTo>
                  <a:cubicBezTo>
                    <a:pt x="2599750" y="717054"/>
                    <a:pt x="2566550" y="750254"/>
                    <a:pt x="2525596" y="750254"/>
                  </a:cubicBezTo>
                  <a:lnTo>
                    <a:pt x="74154" y="750254"/>
                  </a:lnTo>
                  <a:cubicBezTo>
                    <a:pt x="54487" y="750254"/>
                    <a:pt x="35626" y="742441"/>
                    <a:pt x="21719" y="728535"/>
                  </a:cubicBezTo>
                  <a:cubicBezTo>
                    <a:pt x="7813" y="714628"/>
                    <a:pt x="0" y="695766"/>
                    <a:pt x="0" y="676099"/>
                  </a:cubicBezTo>
                  <a:lnTo>
                    <a:pt x="0" y="74154"/>
                  </a:lnTo>
                  <a:cubicBezTo>
                    <a:pt x="0" y="54487"/>
                    <a:pt x="7813" y="35626"/>
                    <a:pt x="21719" y="21719"/>
                  </a:cubicBezTo>
                  <a:cubicBezTo>
                    <a:pt x="35626" y="7813"/>
                    <a:pt x="54487" y="0"/>
                    <a:pt x="74154" y="0"/>
                  </a:cubicBezTo>
                  <a:close/>
                </a:path>
              </a:pathLst>
            </a:custGeom>
            <a:solidFill>
              <a:srgbClr val="97F1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99750" cy="816929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Data Sources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61357" y="3165653"/>
            <a:ext cx="3876727" cy="1028987"/>
            <a:chOff x="0" y="0"/>
            <a:chExt cx="2839270" cy="7536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39270" cy="753618"/>
            </a:xfrm>
            <a:custGeom>
              <a:avLst/>
              <a:gdLst/>
              <a:ahLst/>
              <a:cxnLst/>
              <a:rect r="r" b="b" t="t" l="l"/>
              <a:pathLst>
                <a:path h="753618" w="2839270">
                  <a:moveTo>
                    <a:pt x="67899" y="0"/>
                  </a:moveTo>
                  <a:lnTo>
                    <a:pt x="2771371" y="0"/>
                  </a:lnTo>
                  <a:cubicBezTo>
                    <a:pt x="2789379" y="0"/>
                    <a:pt x="2806649" y="7154"/>
                    <a:pt x="2819383" y="19887"/>
                  </a:cubicBezTo>
                  <a:cubicBezTo>
                    <a:pt x="2832116" y="32621"/>
                    <a:pt x="2839270" y="49891"/>
                    <a:pt x="2839270" y="67899"/>
                  </a:cubicBezTo>
                  <a:lnTo>
                    <a:pt x="2839270" y="685719"/>
                  </a:lnTo>
                  <a:cubicBezTo>
                    <a:pt x="2839270" y="723218"/>
                    <a:pt x="2808870" y="753618"/>
                    <a:pt x="2771371" y="753618"/>
                  </a:cubicBezTo>
                  <a:lnTo>
                    <a:pt x="67899" y="753618"/>
                  </a:lnTo>
                  <a:cubicBezTo>
                    <a:pt x="30399" y="753618"/>
                    <a:pt x="0" y="723218"/>
                    <a:pt x="0" y="685719"/>
                  </a:cubicBezTo>
                  <a:lnTo>
                    <a:pt x="0" y="67899"/>
                  </a:lnTo>
                  <a:cubicBezTo>
                    <a:pt x="0" y="49891"/>
                    <a:pt x="7154" y="32621"/>
                    <a:pt x="19887" y="19887"/>
                  </a:cubicBezTo>
                  <a:cubicBezTo>
                    <a:pt x="32621" y="7154"/>
                    <a:pt x="49891" y="0"/>
                    <a:pt x="67899" y="0"/>
                  </a:cubicBezTo>
                  <a:close/>
                </a:path>
              </a:pathLst>
            </a:custGeom>
            <a:solidFill>
              <a:srgbClr val="1F6D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839270" cy="820293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Fetching Scripts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75794" y="3120409"/>
            <a:ext cx="4635678" cy="1540512"/>
            <a:chOff x="0" y="0"/>
            <a:chExt cx="3395117" cy="11282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95117" cy="1128253"/>
            </a:xfrm>
            <a:custGeom>
              <a:avLst/>
              <a:gdLst/>
              <a:ahLst/>
              <a:cxnLst/>
              <a:rect r="r" b="b" t="t" l="l"/>
              <a:pathLst>
                <a:path h="1128253" w="3395117">
                  <a:moveTo>
                    <a:pt x="56782" y="0"/>
                  </a:moveTo>
                  <a:lnTo>
                    <a:pt x="3338334" y="0"/>
                  </a:lnTo>
                  <a:cubicBezTo>
                    <a:pt x="3353394" y="0"/>
                    <a:pt x="3367837" y="5982"/>
                    <a:pt x="3378486" y="16631"/>
                  </a:cubicBezTo>
                  <a:cubicBezTo>
                    <a:pt x="3389134" y="27280"/>
                    <a:pt x="3395117" y="41723"/>
                    <a:pt x="3395117" y="56782"/>
                  </a:cubicBezTo>
                  <a:lnTo>
                    <a:pt x="3395117" y="1071470"/>
                  </a:lnTo>
                  <a:cubicBezTo>
                    <a:pt x="3395117" y="1086530"/>
                    <a:pt x="3389134" y="1100973"/>
                    <a:pt x="3378486" y="1111622"/>
                  </a:cubicBezTo>
                  <a:cubicBezTo>
                    <a:pt x="3367837" y="1122271"/>
                    <a:pt x="3353394" y="1128253"/>
                    <a:pt x="3338334" y="1128253"/>
                  </a:cubicBezTo>
                  <a:lnTo>
                    <a:pt x="56782" y="1128253"/>
                  </a:lnTo>
                  <a:cubicBezTo>
                    <a:pt x="41723" y="1128253"/>
                    <a:pt x="27280" y="1122271"/>
                    <a:pt x="16631" y="1111622"/>
                  </a:cubicBezTo>
                  <a:cubicBezTo>
                    <a:pt x="5982" y="1100973"/>
                    <a:pt x="0" y="1086530"/>
                    <a:pt x="0" y="1071470"/>
                  </a:cubicBezTo>
                  <a:lnTo>
                    <a:pt x="0" y="56782"/>
                  </a:lnTo>
                  <a:cubicBezTo>
                    <a:pt x="0" y="41723"/>
                    <a:pt x="5982" y="27280"/>
                    <a:pt x="16631" y="16631"/>
                  </a:cubicBezTo>
                  <a:cubicBezTo>
                    <a:pt x="27280" y="5982"/>
                    <a:pt x="41723" y="0"/>
                    <a:pt x="56782" y="0"/>
                  </a:cubicBezTo>
                  <a:close/>
                </a:path>
              </a:pathLst>
            </a:custGeom>
            <a:solidFill>
              <a:srgbClr val="97F1B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95117" cy="1185403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ETL</a:t>
              </a:r>
            </a:p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(Extract, Transform, Load)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66269" y="5927618"/>
            <a:ext cx="4510375" cy="1114096"/>
            <a:chOff x="0" y="0"/>
            <a:chExt cx="3303346" cy="8159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03346" cy="815951"/>
            </a:xfrm>
            <a:custGeom>
              <a:avLst/>
              <a:gdLst/>
              <a:ahLst/>
              <a:cxnLst/>
              <a:rect r="r" b="b" t="t" l="l"/>
              <a:pathLst>
                <a:path h="815951" w="3303346">
                  <a:moveTo>
                    <a:pt x="58360" y="0"/>
                  </a:moveTo>
                  <a:lnTo>
                    <a:pt x="3244986" y="0"/>
                  </a:lnTo>
                  <a:cubicBezTo>
                    <a:pt x="3277217" y="0"/>
                    <a:pt x="3303346" y="26129"/>
                    <a:pt x="3303346" y="58360"/>
                  </a:cubicBezTo>
                  <a:lnTo>
                    <a:pt x="3303346" y="757591"/>
                  </a:lnTo>
                  <a:cubicBezTo>
                    <a:pt x="3303346" y="789822"/>
                    <a:pt x="3277217" y="815951"/>
                    <a:pt x="3244986" y="815951"/>
                  </a:cubicBezTo>
                  <a:lnTo>
                    <a:pt x="58360" y="815951"/>
                  </a:lnTo>
                  <a:cubicBezTo>
                    <a:pt x="42882" y="815951"/>
                    <a:pt x="28038" y="809802"/>
                    <a:pt x="17093" y="798857"/>
                  </a:cubicBezTo>
                  <a:cubicBezTo>
                    <a:pt x="6149" y="787913"/>
                    <a:pt x="0" y="773069"/>
                    <a:pt x="0" y="757591"/>
                  </a:cubicBezTo>
                  <a:lnTo>
                    <a:pt x="0" y="58360"/>
                  </a:lnTo>
                  <a:cubicBezTo>
                    <a:pt x="0" y="26129"/>
                    <a:pt x="26129" y="0"/>
                    <a:pt x="58360" y="0"/>
                  </a:cubicBezTo>
                  <a:close/>
                </a:path>
              </a:pathLst>
            </a:custGeom>
            <a:solidFill>
              <a:srgbClr val="1F6D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303346" cy="882626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PostgreSQL Database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65915" y="2753253"/>
            <a:ext cx="612835" cy="634299"/>
            <a:chOff x="0" y="0"/>
            <a:chExt cx="812800" cy="8412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41268"/>
            </a:xfrm>
            <a:custGeom>
              <a:avLst/>
              <a:gdLst/>
              <a:ahLst/>
              <a:cxnLst/>
              <a:rect r="r" b="b" t="t" l="l"/>
              <a:pathLst>
                <a:path h="841268" w="812800">
                  <a:moveTo>
                    <a:pt x="406400" y="0"/>
                  </a:moveTo>
                  <a:cubicBezTo>
                    <a:pt x="181951" y="0"/>
                    <a:pt x="0" y="188324"/>
                    <a:pt x="0" y="420634"/>
                  </a:cubicBezTo>
                  <a:cubicBezTo>
                    <a:pt x="0" y="652944"/>
                    <a:pt x="181951" y="841268"/>
                    <a:pt x="406400" y="841268"/>
                  </a:cubicBezTo>
                  <a:cubicBezTo>
                    <a:pt x="630849" y="841268"/>
                    <a:pt x="812800" y="652944"/>
                    <a:pt x="812800" y="420634"/>
                  </a:cubicBezTo>
                  <a:cubicBezTo>
                    <a:pt x="812800" y="1883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2194"/>
              <a:ext cx="660400" cy="7502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30439" y="2753253"/>
            <a:ext cx="612835" cy="634299"/>
            <a:chOff x="0" y="0"/>
            <a:chExt cx="812800" cy="8412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41268"/>
            </a:xfrm>
            <a:custGeom>
              <a:avLst/>
              <a:gdLst/>
              <a:ahLst/>
              <a:cxnLst/>
              <a:rect r="r" b="b" t="t" l="l"/>
              <a:pathLst>
                <a:path h="841268" w="812800">
                  <a:moveTo>
                    <a:pt x="406400" y="0"/>
                  </a:moveTo>
                  <a:cubicBezTo>
                    <a:pt x="181951" y="0"/>
                    <a:pt x="0" y="188324"/>
                    <a:pt x="0" y="420634"/>
                  </a:cubicBezTo>
                  <a:cubicBezTo>
                    <a:pt x="0" y="652944"/>
                    <a:pt x="181951" y="841268"/>
                    <a:pt x="406400" y="841268"/>
                  </a:cubicBezTo>
                  <a:cubicBezTo>
                    <a:pt x="630849" y="841268"/>
                    <a:pt x="812800" y="652944"/>
                    <a:pt x="812800" y="420634"/>
                  </a:cubicBezTo>
                  <a:cubicBezTo>
                    <a:pt x="812800" y="1883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2194"/>
              <a:ext cx="660400" cy="7502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35"/>
                </a:lnSpc>
              </a:pPr>
              <a:r>
                <a:rPr lang="en-US" sz="2525">
                  <a:solidFill>
                    <a:srgbClr val="CFD3DA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323283" y="2715153"/>
            <a:ext cx="612835" cy="634299"/>
            <a:chOff x="0" y="0"/>
            <a:chExt cx="812800" cy="8412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41268"/>
            </a:xfrm>
            <a:custGeom>
              <a:avLst/>
              <a:gdLst/>
              <a:ahLst/>
              <a:cxnLst/>
              <a:rect r="r" b="b" t="t" l="l"/>
              <a:pathLst>
                <a:path h="841268" w="812800">
                  <a:moveTo>
                    <a:pt x="406400" y="0"/>
                  </a:moveTo>
                  <a:cubicBezTo>
                    <a:pt x="181951" y="0"/>
                    <a:pt x="0" y="188324"/>
                    <a:pt x="0" y="420634"/>
                  </a:cubicBezTo>
                  <a:cubicBezTo>
                    <a:pt x="0" y="652944"/>
                    <a:pt x="181951" y="841268"/>
                    <a:pt x="406400" y="841268"/>
                  </a:cubicBezTo>
                  <a:cubicBezTo>
                    <a:pt x="630849" y="841268"/>
                    <a:pt x="812800" y="652944"/>
                    <a:pt x="812800" y="420634"/>
                  </a:cubicBezTo>
                  <a:cubicBezTo>
                    <a:pt x="812800" y="1883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2194"/>
              <a:ext cx="660400" cy="7502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35"/>
                </a:lnSpc>
                <a:spcBef>
                  <a:spcPct val="0"/>
                </a:spcBef>
              </a:pPr>
              <a:r>
                <a:rPr lang="en-US" sz="2525" strike="noStrike" u="none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3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4723648" y="3680146"/>
            <a:ext cx="1337710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1117374" y="8404649"/>
            <a:ext cx="5512609" cy="1114096"/>
            <a:chOff x="0" y="0"/>
            <a:chExt cx="4037370" cy="81595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37370" cy="815951"/>
            </a:xfrm>
            <a:custGeom>
              <a:avLst/>
              <a:gdLst/>
              <a:ahLst/>
              <a:cxnLst/>
              <a:rect r="r" b="b" t="t" l="l"/>
              <a:pathLst>
                <a:path h="815951" w="4037370">
                  <a:moveTo>
                    <a:pt x="47750" y="0"/>
                  </a:moveTo>
                  <a:lnTo>
                    <a:pt x="3989620" y="0"/>
                  </a:lnTo>
                  <a:cubicBezTo>
                    <a:pt x="4015992" y="0"/>
                    <a:pt x="4037370" y="21378"/>
                    <a:pt x="4037370" y="47750"/>
                  </a:cubicBezTo>
                  <a:lnTo>
                    <a:pt x="4037370" y="768201"/>
                  </a:lnTo>
                  <a:cubicBezTo>
                    <a:pt x="4037370" y="794572"/>
                    <a:pt x="4015992" y="815951"/>
                    <a:pt x="3989620" y="815951"/>
                  </a:cubicBezTo>
                  <a:lnTo>
                    <a:pt x="47750" y="815951"/>
                  </a:lnTo>
                  <a:cubicBezTo>
                    <a:pt x="35086" y="815951"/>
                    <a:pt x="22940" y="810920"/>
                    <a:pt x="13986" y="801965"/>
                  </a:cubicBezTo>
                  <a:cubicBezTo>
                    <a:pt x="5031" y="793010"/>
                    <a:pt x="0" y="780865"/>
                    <a:pt x="0" y="768201"/>
                  </a:cubicBezTo>
                  <a:lnTo>
                    <a:pt x="0" y="47750"/>
                  </a:lnTo>
                  <a:cubicBezTo>
                    <a:pt x="0" y="21378"/>
                    <a:pt x="21378" y="0"/>
                    <a:pt x="47750" y="0"/>
                  </a:cubicBezTo>
                  <a:close/>
                </a:path>
              </a:pathLst>
            </a:custGeom>
            <a:solidFill>
              <a:srgbClr val="84E4A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4037370" cy="882626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61414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Analysis &amp; Visualization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237978" y="5490283"/>
            <a:ext cx="612835" cy="634299"/>
            <a:chOff x="0" y="0"/>
            <a:chExt cx="812800" cy="8412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41268"/>
            </a:xfrm>
            <a:custGeom>
              <a:avLst/>
              <a:gdLst/>
              <a:ahLst/>
              <a:cxnLst/>
              <a:rect r="r" b="b" t="t" l="l"/>
              <a:pathLst>
                <a:path h="841268" w="812800">
                  <a:moveTo>
                    <a:pt x="406400" y="0"/>
                  </a:moveTo>
                  <a:cubicBezTo>
                    <a:pt x="181951" y="0"/>
                    <a:pt x="0" y="188324"/>
                    <a:pt x="0" y="420634"/>
                  </a:cubicBezTo>
                  <a:cubicBezTo>
                    <a:pt x="0" y="652944"/>
                    <a:pt x="181951" y="841268"/>
                    <a:pt x="406400" y="841268"/>
                  </a:cubicBezTo>
                  <a:cubicBezTo>
                    <a:pt x="630849" y="841268"/>
                    <a:pt x="812800" y="652944"/>
                    <a:pt x="812800" y="420634"/>
                  </a:cubicBezTo>
                  <a:cubicBezTo>
                    <a:pt x="812800" y="18832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2194"/>
              <a:ext cx="660400" cy="7502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35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4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222755" y="7994399"/>
            <a:ext cx="612835" cy="632308"/>
            <a:chOff x="0" y="0"/>
            <a:chExt cx="812800" cy="83862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38628"/>
            </a:xfrm>
            <a:custGeom>
              <a:avLst/>
              <a:gdLst/>
              <a:ahLst/>
              <a:cxnLst/>
              <a:rect r="r" b="b" t="t" l="l"/>
              <a:pathLst>
                <a:path h="838628" w="812800">
                  <a:moveTo>
                    <a:pt x="406400" y="0"/>
                  </a:moveTo>
                  <a:cubicBezTo>
                    <a:pt x="181951" y="0"/>
                    <a:pt x="0" y="187733"/>
                    <a:pt x="0" y="419314"/>
                  </a:cubicBezTo>
                  <a:cubicBezTo>
                    <a:pt x="0" y="650894"/>
                    <a:pt x="181951" y="838628"/>
                    <a:pt x="406400" y="838628"/>
                  </a:cubicBezTo>
                  <a:cubicBezTo>
                    <a:pt x="630849" y="838628"/>
                    <a:pt x="812800" y="650894"/>
                    <a:pt x="812800" y="419314"/>
                  </a:cubicBezTo>
                  <a:cubicBezTo>
                    <a:pt x="812800" y="18773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1946"/>
              <a:ext cx="660400" cy="748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35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5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938084" y="3694434"/>
            <a:ext cx="1337710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13548212" y="4660921"/>
            <a:ext cx="0" cy="819837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3452719" y="7041713"/>
            <a:ext cx="76454" cy="952685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801537" y="4660921"/>
            <a:ext cx="4141591" cy="3965786"/>
            <a:chOff x="0" y="0"/>
            <a:chExt cx="870736" cy="8337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70736" cy="833775"/>
            </a:xfrm>
            <a:custGeom>
              <a:avLst/>
              <a:gdLst/>
              <a:ahLst/>
              <a:cxnLst/>
              <a:rect r="r" b="b" t="t" l="l"/>
              <a:pathLst>
                <a:path h="833775" w="870736">
                  <a:moveTo>
                    <a:pt x="46733" y="0"/>
                  </a:moveTo>
                  <a:lnTo>
                    <a:pt x="824003" y="0"/>
                  </a:lnTo>
                  <a:cubicBezTo>
                    <a:pt x="836398" y="0"/>
                    <a:pt x="848284" y="4924"/>
                    <a:pt x="857048" y="13688"/>
                  </a:cubicBezTo>
                  <a:cubicBezTo>
                    <a:pt x="865813" y="22452"/>
                    <a:pt x="870736" y="34338"/>
                    <a:pt x="870736" y="46733"/>
                  </a:cubicBezTo>
                  <a:lnTo>
                    <a:pt x="870736" y="787042"/>
                  </a:lnTo>
                  <a:cubicBezTo>
                    <a:pt x="870736" y="799436"/>
                    <a:pt x="865813" y="811323"/>
                    <a:pt x="857048" y="820087"/>
                  </a:cubicBezTo>
                  <a:cubicBezTo>
                    <a:pt x="848284" y="828851"/>
                    <a:pt x="836398" y="833775"/>
                    <a:pt x="824003" y="833775"/>
                  </a:cubicBezTo>
                  <a:lnTo>
                    <a:pt x="46733" y="833775"/>
                  </a:lnTo>
                  <a:cubicBezTo>
                    <a:pt x="34338" y="833775"/>
                    <a:pt x="22452" y="828851"/>
                    <a:pt x="13688" y="820087"/>
                  </a:cubicBezTo>
                  <a:cubicBezTo>
                    <a:pt x="4924" y="811323"/>
                    <a:pt x="0" y="799436"/>
                    <a:pt x="0" y="787042"/>
                  </a:cubicBezTo>
                  <a:lnTo>
                    <a:pt x="0" y="46733"/>
                  </a:lnTo>
                  <a:cubicBezTo>
                    <a:pt x="0" y="34338"/>
                    <a:pt x="4924" y="22452"/>
                    <a:pt x="13688" y="13688"/>
                  </a:cubicBezTo>
                  <a:cubicBezTo>
                    <a:pt x="22452" y="4924"/>
                    <a:pt x="34338" y="0"/>
                    <a:pt x="46733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47625"/>
              <a:ext cx="870736" cy="786150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880384" y="4660921"/>
            <a:ext cx="4191573" cy="3965786"/>
            <a:chOff x="0" y="0"/>
            <a:chExt cx="881245" cy="8337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81245" cy="833775"/>
            </a:xfrm>
            <a:custGeom>
              <a:avLst/>
              <a:gdLst/>
              <a:ahLst/>
              <a:cxnLst/>
              <a:rect r="r" b="b" t="t" l="l"/>
              <a:pathLst>
                <a:path h="833775" w="881245">
                  <a:moveTo>
                    <a:pt x="46176" y="0"/>
                  </a:moveTo>
                  <a:lnTo>
                    <a:pt x="835069" y="0"/>
                  </a:lnTo>
                  <a:cubicBezTo>
                    <a:pt x="860571" y="0"/>
                    <a:pt x="881245" y="20673"/>
                    <a:pt x="881245" y="46176"/>
                  </a:cubicBezTo>
                  <a:lnTo>
                    <a:pt x="881245" y="787599"/>
                  </a:lnTo>
                  <a:cubicBezTo>
                    <a:pt x="881245" y="813101"/>
                    <a:pt x="860571" y="833775"/>
                    <a:pt x="835069" y="833775"/>
                  </a:cubicBezTo>
                  <a:lnTo>
                    <a:pt x="46176" y="833775"/>
                  </a:lnTo>
                  <a:cubicBezTo>
                    <a:pt x="33929" y="833775"/>
                    <a:pt x="22184" y="828910"/>
                    <a:pt x="13524" y="820250"/>
                  </a:cubicBezTo>
                  <a:cubicBezTo>
                    <a:pt x="4865" y="811591"/>
                    <a:pt x="0" y="799846"/>
                    <a:pt x="0" y="787599"/>
                  </a:cubicBezTo>
                  <a:lnTo>
                    <a:pt x="0" y="46176"/>
                  </a:lnTo>
                  <a:cubicBezTo>
                    <a:pt x="0" y="20673"/>
                    <a:pt x="20673" y="0"/>
                    <a:pt x="46176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47625"/>
              <a:ext cx="881245" cy="786150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99867" y="517224"/>
            <a:ext cx="6387441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 pipeline workflow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0889" y="4907006"/>
            <a:ext cx="3913596" cy="332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📡</a:t>
            </a:r>
            <a:r>
              <a:rPr lang="en-US" b="true" sz="2000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LTA Data Mall API </a:t>
            </a:r>
          </a:p>
          <a:p>
            <a:pPr algn="l">
              <a:lnSpc>
                <a:spcPts val="3360"/>
              </a:lnSpc>
            </a:pP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→ live taxi availability across Singapore (supply tracking).</a:t>
            </a:r>
          </a:p>
          <a:p>
            <a:pPr algn="l">
              <a:lnSpc>
                <a:spcPts val="3360"/>
              </a:lnSpc>
            </a:pPr>
          </a:p>
          <a:p>
            <a:pPr algn="l" marL="431801" indent="-215900" lvl="1">
              <a:lnSpc>
                <a:spcPts val="3360"/>
              </a:lnSpc>
              <a:buFont typeface="Arial"/>
              <a:buChar char="•"/>
            </a:pPr>
            <a:r>
              <a:rPr lang="en-US" b="true" sz="2000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🗺️ Kaggle Singapore City Geo-coordinates </a:t>
            </a:r>
          </a:p>
          <a:p>
            <a:pPr algn="l">
              <a:lnSpc>
                <a:spcPts val="3360"/>
              </a:lnSpc>
            </a:pP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→ postal codes + area boundaries for spatial tagging.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039735" y="4954631"/>
            <a:ext cx="3743908" cy="374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ata 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fetching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scripts</a:t>
            </a: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to retrieve live taxi data via API. </a:t>
            </a:r>
          </a:p>
          <a:p>
            <a:pPr algn="l">
              <a:lnSpc>
                <a:spcPts val="3360"/>
              </a:lnSpc>
            </a:pPr>
          </a:p>
          <a:p>
            <a:pPr algn="l" marL="431801" indent="-215900" lvl="1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Raw outputs (CSV/JSON) are loaded into Pandas DataFrames for further processing.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081" y="2030107"/>
            <a:ext cx="4206685" cy="6713584"/>
            <a:chOff x="0" y="0"/>
            <a:chExt cx="5608913" cy="89514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608913" cy="8951445"/>
              <a:chOff x="0" y="0"/>
              <a:chExt cx="931729" cy="148697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31729" cy="1486976"/>
              </a:xfrm>
              <a:custGeom>
                <a:avLst/>
                <a:gdLst/>
                <a:ahLst/>
                <a:cxnLst/>
                <a:rect r="r" b="b" t="t" l="l"/>
                <a:pathLst>
                  <a:path h="1486976" w="931729">
                    <a:moveTo>
                      <a:pt x="43674" y="0"/>
                    </a:moveTo>
                    <a:lnTo>
                      <a:pt x="888055" y="0"/>
                    </a:lnTo>
                    <a:cubicBezTo>
                      <a:pt x="899638" y="0"/>
                      <a:pt x="910747" y="4601"/>
                      <a:pt x="918937" y="12792"/>
                    </a:cubicBezTo>
                    <a:cubicBezTo>
                      <a:pt x="927127" y="20982"/>
                      <a:pt x="931729" y="32091"/>
                      <a:pt x="931729" y="43674"/>
                    </a:cubicBezTo>
                    <a:lnTo>
                      <a:pt x="931729" y="1443302"/>
                    </a:lnTo>
                    <a:cubicBezTo>
                      <a:pt x="931729" y="1454885"/>
                      <a:pt x="927127" y="1465994"/>
                      <a:pt x="918937" y="1474184"/>
                    </a:cubicBezTo>
                    <a:cubicBezTo>
                      <a:pt x="910747" y="1482375"/>
                      <a:pt x="899638" y="1486976"/>
                      <a:pt x="888055" y="1486976"/>
                    </a:cubicBezTo>
                    <a:lnTo>
                      <a:pt x="43674" y="1486976"/>
                    </a:lnTo>
                    <a:cubicBezTo>
                      <a:pt x="19553" y="1486976"/>
                      <a:pt x="0" y="1467422"/>
                      <a:pt x="0" y="1443302"/>
                    </a:cubicBezTo>
                    <a:lnTo>
                      <a:pt x="0" y="43674"/>
                    </a:lnTo>
                    <a:cubicBezTo>
                      <a:pt x="0" y="32091"/>
                      <a:pt x="4601" y="20982"/>
                      <a:pt x="12792" y="12792"/>
                    </a:cubicBezTo>
                    <a:cubicBezTo>
                      <a:pt x="20982" y="4601"/>
                      <a:pt x="32091" y="0"/>
                      <a:pt x="43674" y="0"/>
                    </a:cubicBezTo>
                    <a:close/>
                  </a:path>
                </a:pathLst>
              </a:custGeom>
              <a:solidFill>
                <a:srgbClr val="FFFBFA"/>
              </a:solidFill>
              <a:ln w="28575" cap="rnd">
                <a:solidFill>
                  <a:srgbClr val="282A29"/>
                </a:solidFill>
                <a:prstDash val="sysDot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931729" cy="1439351"/>
              </a:xfrm>
              <a:prstGeom prst="rect">
                <a:avLst/>
              </a:prstGeom>
            </p:spPr>
            <p:txBody>
              <a:bodyPr anchor="ctr" rtlCol="false" tIns="63638" lIns="63638" bIns="63638" rIns="63638"/>
              <a:lstStyle/>
              <a:p>
                <a:pPr algn="ctr">
                  <a:lnSpc>
                    <a:spcPts val="1408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192202" y="706451"/>
              <a:ext cx="3053717" cy="2893001"/>
            </a:xfrm>
            <a:custGeom>
              <a:avLst/>
              <a:gdLst/>
              <a:ahLst/>
              <a:cxnLst/>
              <a:rect r="r" b="b" t="t" l="l"/>
              <a:pathLst>
                <a:path h="2893001" w="3053717">
                  <a:moveTo>
                    <a:pt x="0" y="0"/>
                  </a:moveTo>
                  <a:lnTo>
                    <a:pt x="3053717" y="0"/>
                  </a:lnTo>
                  <a:lnTo>
                    <a:pt x="3053717" y="2893001"/>
                  </a:lnTo>
                  <a:lnTo>
                    <a:pt x="0" y="2893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48" t="0" r="-2848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03443" y="4108698"/>
              <a:ext cx="4602027" cy="2751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183" b="true">
                  <a:solidFill>
                    <a:srgbClr val="06141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 variety and extraction methods</a:t>
              </a:r>
            </a:p>
            <a:p>
              <a:pPr algn="ctr">
                <a:lnSpc>
                  <a:spcPts val="3056"/>
                </a:lnSpc>
              </a:pP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Taxi, Telco, Food delivery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Csv, API, web scraping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No. of data sources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98602" y="2839468"/>
            <a:ext cx="4206956" cy="6673163"/>
            <a:chOff x="0" y="0"/>
            <a:chExt cx="5609275" cy="88975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609275" cy="8897551"/>
              <a:chOff x="0" y="0"/>
              <a:chExt cx="931789" cy="14780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31789" cy="1478023"/>
              </a:xfrm>
              <a:custGeom>
                <a:avLst/>
                <a:gdLst/>
                <a:ahLst/>
                <a:cxnLst/>
                <a:rect r="r" b="b" t="t" l="l"/>
                <a:pathLst>
                  <a:path h="1478023" w="931789">
                    <a:moveTo>
                      <a:pt x="43671" y="0"/>
                    </a:moveTo>
                    <a:lnTo>
                      <a:pt x="888118" y="0"/>
                    </a:lnTo>
                    <a:cubicBezTo>
                      <a:pt x="912237" y="0"/>
                      <a:pt x="931789" y="19552"/>
                      <a:pt x="931789" y="43671"/>
                    </a:cubicBezTo>
                    <a:lnTo>
                      <a:pt x="931789" y="1434352"/>
                    </a:lnTo>
                    <a:cubicBezTo>
                      <a:pt x="931789" y="1458471"/>
                      <a:pt x="912237" y="1478023"/>
                      <a:pt x="888118" y="1478023"/>
                    </a:cubicBezTo>
                    <a:lnTo>
                      <a:pt x="43671" y="1478023"/>
                    </a:lnTo>
                    <a:cubicBezTo>
                      <a:pt x="19552" y="1478023"/>
                      <a:pt x="0" y="1458471"/>
                      <a:pt x="0" y="1434352"/>
                    </a:cubicBezTo>
                    <a:lnTo>
                      <a:pt x="0" y="43671"/>
                    </a:lnTo>
                    <a:cubicBezTo>
                      <a:pt x="0" y="19552"/>
                      <a:pt x="19552" y="0"/>
                      <a:pt x="43671" y="0"/>
                    </a:cubicBezTo>
                    <a:close/>
                  </a:path>
                </a:pathLst>
              </a:custGeom>
              <a:solidFill>
                <a:srgbClr val="FFFBFA"/>
              </a:solidFill>
              <a:ln w="28575" cap="rnd">
                <a:solidFill>
                  <a:srgbClr val="282A29"/>
                </a:solidFill>
                <a:prstDash val="sysDot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931789" cy="1430398"/>
              </a:xfrm>
              <a:prstGeom prst="rect">
                <a:avLst/>
              </a:prstGeom>
            </p:spPr>
            <p:txBody>
              <a:bodyPr anchor="ctr" rtlCol="false" tIns="63638" lIns="63638" bIns="63638" rIns="63638"/>
              <a:lstStyle/>
              <a:p>
                <a:pPr algn="ctr">
                  <a:lnSpc>
                    <a:spcPts val="1408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039606" y="716751"/>
              <a:ext cx="3530063" cy="2835866"/>
            </a:xfrm>
            <a:custGeom>
              <a:avLst/>
              <a:gdLst/>
              <a:ahLst/>
              <a:cxnLst/>
              <a:rect r="r" b="b" t="t" l="l"/>
              <a:pathLst>
                <a:path h="2835866" w="3530063">
                  <a:moveTo>
                    <a:pt x="0" y="0"/>
                  </a:moveTo>
                  <a:lnTo>
                    <a:pt x="3530063" y="0"/>
                  </a:lnTo>
                  <a:lnTo>
                    <a:pt x="3530063" y="2835866"/>
                  </a:lnTo>
                  <a:lnTo>
                    <a:pt x="0" y="2835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44" t="0" r="-2844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32649" y="4087986"/>
              <a:ext cx="4561124" cy="4091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183" b="true">
                  <a:solidFill>
                    <a:srgbClr val="06141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CSV and live API integration</a:t>
              </a:r>
            </a:p>
            <a:p>
              <a:pPr algn="ctr">
                <a:lnSpc>
                  <a:spcPts val="3056"/>
                </a:lnSpc>
              </a:pP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Define relationship bet</a:t>
              </a: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ween sources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Merge CSV and API for output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Interpret outcomes</a:t>
              </a:r>
            </a:p>
            <a:p>
              <a:pPr algn="ctr">
                <a:lnSpc>
                  <a:spcPts val="30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81783" y="2030107"/>
            <a:ext cx="4206956" cy="6652965"/>
            <a:chOff x="0" y="0"/>
            <a:chExt cx="5609275" cy="887062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609275" cy="8870620"/>
              <a:chOff x="0" y="0"/>
              <a:chExt cx="931789" cy="14735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31789" cy="1473550"/>
              </a:xfrm>
              <a:custGeom>
                <a:avLst/>
                <a:gdLst/>
                <a:ahLst/>
                <a:cxnLst/>
                <a:rect r="r" b="b" t="t" l="l"/>
                <a:pathLst>
                  <a:path h="1473550" w="931789">
                    <a:moveTo>
                      <a:pt x="43671" y="0"/>
                    </a:moveTo>
                    <a:lnTo>
                      <a:pt x="888118" y="0"/>
                    </a:lnTo>
                    <a:cubicBezTo>
                      <a:pt x="912237" y="0"/>
                      <a:pt x="931789" y="19552"/>
                      <a:pt x="931789" y="43671"/>
                    </a:cubicBezTo>
                    <a:lnTo>
                      <a:pt x="931789" y="1429879"/>
                    </a:lnTo>
                    <a:cubicBezTo>
                      <a:pt x="931789" y="1441461"/>
                      <a:pt x="927188" y="1452569"/>
                      <a:pt x="918998" y="1460759"/>
                    </a:cubicBezTo>
                    <a:cubicBezTo>
                      <a:pt x="910808" y="1468949"/>
                      <a:pt x="899700" y="1473550"/>
                      <a:pt x="888118" y="1473550"/>
                    </a:cubicBezTo>
                    <a:lnTo>
                      <a:pt x="43671" y="1473550"/>
                    </a:lnTo>
                    <a:cubicBezTo>
                      <a:pt x="19552" y="1473550"/>
                      <a:pt x="0" y="1453997"/>
                      <a:pt x="0" y="1429879"/>
                    </a:cubicBezTo>
                    <a:lnTo>
                      <a:pt x="0" y="43671"/>
                    </a:lnTo>
                    <a:cubicBezTo>
                      <a:pt x="0" y="19552"/>
                      <a:pt x="19552" y="0"/>
                      <a:pt x="43671" y="0"/>
                    </a:cubicBezTo>
                    <a:close/>
                  </a:path>
                </a:pathLst>
              </a:custGeom>
              <a:solidFill>
                <a:srgbClr val="FFFBFA"/>
              </a:solidFill>
              <a:ln w="28575" cap="rnd">
                <a:solidFill>
                  <a:srgbClr val="282A29"/>
                </a:solidFill>
                <a:prstDash val="sysDot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47625"/>
                <a:ext cx="931789" cy="1425925"/>
              </a:xfrm>
              <a:prstGeom prst="rect">
                <a:avLst/>
              </a:prstGeom>
            </p:spPr>
            <p:txBody>
              <a:bodyPr anchor="ctr" rtlCol="false" tIns="63638" lIns="63638" bIns="63638" rIns="63638"/>
              <a:lstStyle/>
              <a:p>
                <a:pPr algn="ctr">
                  <a:lnSpc>
                    <a:spcPts val="1408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446043" y="538782"/>
              <a:ext cx="2717188" cy="3171481"/>
            </a:xfrm>
            <a:custGeom>
              <a:avLst/>
              <a:gdLst/>
              <a:ahLst/>
              <a:cxnLst/>
              <a:rect r="r" b="b" t="t" l="l"/>
              <a:pathLst>
                <a:path h="3171481" w="2717188">
                  <a:moveTo>
                    <a:pt x="0" y="0"/>
                  </a:moveTo>
                  <a:lnTo>
                    <a:pt x="2717188" y="0"/>
                  </a:lnTo>
                  <a:lnTo>
                    <a:pt x="2717188" y="3171481"/>
                  </a:lnTo>
                  <a:lnTo>
                    <a:pt x="0" y="3171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51308" y="4287425"/>
              <a:ext cx="4906659" cy="4009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183" b="true">
                  <a:solidFill>
                    <a:srgbClr val="06141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Common resource storage and access</a:t>
              </a:r>
            </a:p>
            <a:p>
              <a:pPr algn="ctr">
                <a:lnSpc>
                  <a:spcPts val="3056"/>
                </a:lnSpc>
              </a:pP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Different notebooks (.ipynb) p</a:t>
              </a: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 person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Changing CSV paths, Postgres login repeatedly</a:t>
              </a:r>
            </a:p>
            <a:p>
              <a:pPr algn="l" marL="388288" indent="-194144" lvl="1">
                <a:lnSpc>
                  <a:spcPts val="251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Mixed communication tools (Slack, Teams, WhatsApp)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9867" y="517224"/>
            <a:ext cx="696981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 Challenges Faced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764964" y="2859666"/>
            <a:ext cx="4206956" cy="6652965"/>
            <a:chOff x="0" y="0"/>
            <a:chExt cx="5609275" cy="887062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609275" cy="8870620"/>
              <a:chOff x="0" y="0"/>
              <a:chExt cx="931789" cy="147355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31789" cy="1473550"/>
              </a:xfrm>
              <a:custGeom>
                <a:avLst/>
                <a:gdLst/>
                <a:ahLst/>
                <a:cxnLst/>
                <a:rect r="r" b="b" t="t" l="l"/>
                <a:pathLst>
                  <a:path h="1473550" w="931789">
                    <a:moveTo>
                      <a:pt x="43671" y="0"/>
                    </a:moveTo>
                    <a:lnTo>
                      <a:pt x="888118" y="0"/>
                    </a:lnTo>
                    <a:cubicBezTo>
                      <a:pt x="912237" y="0"/>
                      <a:pt x="931789" y="19552"/>
                      <a:pt x="931789" y="43671"/>
                    </a:cubicBezTo>
                    <a:lnTo>
                      <a:pt x="931789" y="1429879"/>
                    </a:lnTo>
                    <a:cubicBezTo>
                      <a:pt x="931789" y="1441461"/>
                      <a:pt x="927188" y="1452569"/>
                      <a:pt x="918998" y="1460759"/>
                    </a:cubicBezTo>
                    <a:cubicBezTo>
                      <a:pt x="910808" y="1468949"/>
                      <a:pt x="899700" y="1473550"/>
                      <a:pt x="888118" y="1473550"/>
                    </a:cubicBezTo>
                    <a:lnTo>
                      <a:pt x="43671" y="1473550"/>
                    </a:lnTo>
                    <a:cubicBezTo>
                      <a:pt x="19552" y="1473550"/>
                      <a:pt x="0" y="1453997"/>
                      <a:pt x="0" y="1429879"/>
                    </a:cubicBezTo>
                    <a:lnTo>
                      <a:pt x="0" y="43671"/>
                    </a:lnTo>
                    <a:cubicBezTo>
                      <a:pt x="0" y="19552"/>
                      <a:pt x="19552" y="0"/>
                      <a:pt x="43671" y="0"/>
                    </a:cubicBezTo>
                    <a:close/>
                  </a:path>
                </a:pathLst>
              </a:custGeom>
              <a:solidFill>
                <a:srgbClr val="FFFBFA"/>
              </a:solidFill>
              <a:ln w="28575" cap="rnd">
                <a:solidFill>
                  <a:srgbClr val="282A29"/>
                </a:solidFill>
                <a:prstDash val="sysDot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47625"/>
                <a:ext cx="931789" cy="1425925"/>
              </a:xfrm>
              <a:prstGeom prst="rect">
                <a:avLst/>
              </a:prstGeom>
            </p:spPr>
            <p:txBody>
              <a:bodyPr anchor="ctr" rtlCol="false" tIns="63638" lIns="63638" bIns="63638" rIns="63638"/>
              <a:lstStyle/>
              <a:p>
                <a:pPr algn="ctr">
                  <a:lnSpc>
                    <a:spcPts val="1408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650823" y="1079148"/>
              <a:ext cx="4307629" cy="1320677"/>
            </a:xfrm>
            <a:custGeom>
              <a:avLst/>
              <a:gdLst/>
              <a:ahLst/>
              <a:cxnLst/>
              <a:rect r="r" b="b" t="t" l="l"/>
              <a:pathLst>
                <a:path h="1320677" w="4307629">
                  <a:moveTo>
                    <a:pt x="0" y="0"/>
                  </a:moveTo>
                  <a:lnTo>
                    <a:pt x="4307629" y="0"/>
                  </a:lnTo>
                  <a:lnTo>
                    <a:pt x="4307629" y="1320678"/>
                  </a:lnTo>
                  <a:lnTo>
                    <a:pt x="0" y="132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79114" y="3397645"/>
              <a:ext cx="4806431" cy="4009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183" b="true">
                  <a:solidFill>
                    <a:srgbClr val="06141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Schema design: Postgres vs Python</a:t>
              </a:r>
            </a:p>
            <a:p>
              <a:pPr algn="ctr">
                <a:lnSpc>
                  <a:spcPts val="3056"/>
                </a:lnSpc>
              </a:pP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Diagram editor (visual drag-and-drop)</a:t>
              </a:r>
            </a:p>
            <a:p>
              <a:pPr algn="l" marL="388288" indent="-194144" lvl="1">
                <a:lnSpc>
                  <a:spcPts val="2517"/>
                </a:lnSpc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SQL query (manual definition)</a:t>
              </a:r>
            </a:p>
            <a:p>
              <a:pPr algn="l" marL="388288" indent="-194144" lvl="1">
                <a:lnSpc>
                  <a:spcPts val="251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98">
                  <a:solidFill>
                    <a:srgbClr val="0614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Python (programmatic creation)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F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213" y="465660"/>
            <a:ext cx="11263872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Micro-Batch Streaming ETL Pipeline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430930" y="61939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4908973" y="2102635"/>
            <a:ext cx="1483996" cy="3469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1498917" y="1457088"/>
            <a:ext cx="3549688" cy="1157157"/>
            <a:chOff x="0" y="0"/>
            <a:chExt cx="934897" cy="3047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4897" cy="304766"/>
            </a:xfrm>
            <a:custGeom>
              <a:avLst/>
              <a:gdLst/>
              <a:ahLst/>
              <a:cxnLst/>
              <a:rect r="r" b="b" t="t" l="l"/>
              <a:pathLst>
                <a:path h="304766" w="934897">
                  <a:moveTo>
                    <a:pt x="110414" y="0"/>
                  </a:moveTo>
                  <a:lnTo>
                    <a:pt x="824483" y="0"/>
                  </a:lnTo>
                  <a:cubicBezTo>
                    <a:pt x="853767" y="0"/>
                    <a:pt x="881851" y="11633"/>
                    <a:pt x="902558" y="32339"/>
                  </a:cubicBezTo>
                  <a:cubicBezTo>
                    <a:pt x="923264" y="53046"/>
                    <a:pt x="934897" y="81130"/>
                    <a:pt x="934897" y="110414"/>
                  </a:cubicBezTo>
                  <a:lnTo>
                    <a:pt x="934897" y="194352"/>
                  </a:lnTo>
                  <a:cubicBezTo>
                    <a:pt x="934897" y="255332"/>
                    <a:pt x="885463" y="304766"/>
                    <a:pt x="824483" y="304766"/>
                  </a:cubicBezTo>
                  <a:lnTo>
                    <a:pt x="110414" y="304766"/>
                  </a:lnTo>
                  <a:cubicBezTo>
                    <a:pt x="81130" y="304766"/>
                    <a:pt x="53046" y="293133"/>
                    <a:pt x="32339" y="272426"/>
                  </a:cubicBezTo>
                  <a:cubicBezTo>
                    <a:pt x="11633" y="251720"/>
                    <a:pt x="0" y="223635"/>
                    <a:pt x="0" y="194352"/>
                  </a:cubicBezTo>
                  <a:lnTo>
                    <a:pt x="0" y="110414"/>
                  </a:lnTo>
                  <a:cubicBezTo>
                    <a:pt x="0" y="49434"/>
                    <a:pt x="49434" y="0"/>
                    <a:pt x="110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7F1B9"/>
              </a:solidFill>
              <a:prstDash val="lg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34897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9285" y="1590438"/>
            <a:ext cx="3549688" cy="1024394"/>
            <a:chOff x="0" y="0"/>
            <a:chExt cx="2599750" cy="7502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9750" cy="750254"/>
            </a:xfrm>
            <a:custGeom>
              <a:avLst/>
              <a:gdLst/>
              <a:ahLst/>
              <a:cxnLst/>
              <a:rect r="r" b="b" t="t" l="l"/>
              <a:pathLst>
                <a:path h="750254" w="2599750">
                  <a:moveTo>
                    <a:pt x="74154" y="0"/>
                  </a:moveTo>
                  <a:lnTo>
                    <a:pt x="2525596" y="0"/>
                  </a:lnTo>
                  <a:cubicBezTo>
                    <a:pt x="2566550" y="0"/>
                    <a:pt x="2599750" y="33200"/>
                    <a:pt x="2599750" y="74154"/>
                  </a:cubicBezTo>
                  <a:lnTo>
                    <a:pt x="2599750" y="676099"/>
                  </a:lnTo>
                  <a:cubicBezTo>
                    <a:pt x="2599750" y="717054"/>
                    <a:pt x="2566550" y="750254"/>
                    <a:pt x="2525596" y="750254"/>
                  </a:cubicBezTo>
                  <a:lnTo>
                    <a:pt x="74154" y="750254"/>
                  </a:lnTo>
                  <a:cubicBezTo>
                    <a:pt x="54487" y="750254"/>
                    <a:pt x="35626" y="742441"/>
                    <a:pt x="21719" y="728535"/>
                  </a:cubicBezTo>
                  <a:cubicBezTo>
                    <a:pt x="7813" y="714628"/>
                    <a:pt x="0" y="695766"/>
                    <a:pt x="0" y="676099"/>
                  </a:cubicBezTo>
                  <a:lnTo>
                    <a:pt x="0" y="74154"/>
                  </a:lnTo>
                  <a:cubicBezTo>
                    <a:pt x="0" y="54487"/>
                    <a:pt x="7813" y="35626"/>
                    <a:pt x="21719" y="21719"/>
                  </a:cubicBezTo>
                  <a:cubicBezTo>
                    <a:pt x="35626" y="7813"/>
                    <a:pt x="54487" y="0"/>
                    <a:pt x="74154" y="0"/>
                  </a:cubicBezTo>
                  <a:close/>
                </a:path>
              </a:pathLst>
            </a:custGeom>
            <a:solidFill>
              <a:srgbClr val="98E3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99750" cy="816929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</a:t>
              </a: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xtract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9278" y="2762634"/>
            <a:ext cx="4049333" cy="1411578"/>
          </a:xfrm>
          <a:custGeom>
            <a:avLst/>
            <a:gdLst/>
            <a:ahLst/>
            <a:cxnLst/>
            <a:rect r="r" b="b" t="t" l="l"/>
            <a:pathLst>
              <a:path h="1411578" w="4049333">
                <a:moveTo>
                  <a:pt x="0" y="0"/>
                </a:moveTo>
                <a:lnTo>
                  <a:pt x="4049333" y="0"/>
                </a:lnTo>
                <a:lnTo>
                  <a:pt x="4049333" y="1411577"/>
                </a:lnTo>
                <a:lnTo>
                  <a:pt x="0" y="1411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3" t="0" r="-12444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532601" y="1458261"/>
            <a:ext cx="3549688" cy="1157157"/>
            <a:chOff x="0" y="0"/>
            <a:chExt cx="934897" cy="3047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4897" cy="304766"/>
            </a:xfrm>
            <a:custGeom>
              <a:avLst/>
              <a:gdLst/>
              <a:ahLst/>
              <a:cxnLst/>
              <a:rect r="r" b="b" t="t" l="l"/>
              <a:pathLst>
                <a:path h="304766" w="934897">
                  <a:moveTo>
                    <a:pt x="110414" y="0"/>
                  </a:moveTo>
                  <a:lnTo>
                    <a:pt x="824483" y="0"/>
                  </a:lnTo>
                  <a:cubicBezTo>
                    <a:pt x="853767" y="0"/>
                    <a:pt x="881851" y="11633"/>
                    <a:pt x="902558" y="32339"/>
                  </a:cubicBezTo>
                  <a:cubicBezTo>
                    <a:pt x="923264" y="53046"/>
                    <a:pt x="934897" y="81130"/>
                    <a:pt x="934897" y="110414"/>
                  </a:cubicBezTo>
                  <a:lnTo>
                    <a:pt x="934897" y="194352"/>
                  </a:lnTo>
                  <a:cubicBezTo>
                    <a:pt x="934897" y="255332"/>
                    <a:pt x="885463" y="304766"/>
                    <a:pt x="824483" y="304766"/>
                  </a:cubicBezTo>
                  <a:lnTo>
                    <a:pt x="110414" y="304766"/>
                  </a:lnTo>
                  <a:cubicBezTo>
                    <a:pt x="81130" y="304766"/>
                    <a:pt x="53046" y="293133"/>
                    <a:pt x="32339" y="272426"/>
                  </a:cubicBezTo>
                  <a:cubicBezTo>
                    <a:pt x="11633" y="251720"/>
                    <a:pt x="0" y="223635"/>
                    <a:pt x="0" y="194352"/>
                  </a:cubicBezTo>
                  <a:lnTo>
                    <a:pt x="0" y="110414"/>
                  </a:lnTo>
                  <a:cubicBezTo>
                    <a:pt x="0" y="49434"/>
                    <a:pt x="49434" y="0"/>
                    <a:pt x="110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7F1B9"/>
              </a:solidFill>
              <a:prstDash val="lg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34897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92969" y="1591611"/>
            <a:ext cx="3549688" cy="1024394"/>
            <a:chOff x="0" y="0"/>
            <a:chExt cx="2599750" cy="7502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99750" cy="750254"/>
            </a:xfrm>
            <a:custGeom>
              <a:avLst/>
              <a:gdLst/>
              <a:ahLst/>
              <a:cxnLst/>
              <a:rect r="r" b="b" t="t" l="l"/>
              <a:pathLst>
                <a:path h="750254" w="2599750">
                  <a:moveTo>
                    <a:pt x="74154" y="0"/>
                  </a:moveTo>
                  <a:lnTo>
                    <a:pt x="2525596" y="0"/>
                  </a:lnTo>
                  <a:cubicBezTo>
                    <a:pt x="2566550" y="0"/>
                    <a:pt x="2599750" y="33200"/>
                    <a:pt x="2599750" y="74154"/>
                  </a:cubicBezTo>
                  <a:lnTo>
                    <a:pt x="2599750" y="676099"/>
                  </a:lnTo>
                  <a:cubicBezTo>
                    <a:pt x="2599750" y="717054"/>
                    <a:pt x="2566550" y="750254"/>
                    <a:pt x="2525596" y="750254"/>
                  </a:cubicBezTo>
                  <a:lnTo>
                    <a:pt x="74154" y="750254"/>
                  </a:lnTo>
                  <a:cubicBezTo>
                    <a:pt x="54487" y="750254"/>
                    <a:pt x="35626" y="742441"/>
                    <a:pt x="21719" y="728535"/>
                  </a:cubicBezTo>
                  <a:cubicBezTo>
                    <a:pt x="7813" y="714628"/>
                    <a:pt x="0" y="695766"/>
                    <a:pt x="0" y="676099"/>
                  </a:cubicBezTo>
                  <a:lnTo>
                    <a:pt x="0" y="74154"/>
                  </a:lnTo>
                  <a:cubicBezTo>
                    <a:pt x="0" y="54487"/>
                    <a:pt x="7813" y="35626"/>
                    <a:pt x="21719" y="21719"/>
                  </a:cubicBezTo>
                  <a:cubicBezTo>
                    <a:pt x="35626" y="7813"/>
                    <a:pt x="54487" y="0"/>
                    <a:pt x="74154" y="0"/>
                  </a:cubicBezTo>
                  <a:close/>
                </a:path>
              </a:pathLst>
            </a:custGeom>
            <a:solidFill>
              <a:srgbClr val="98E3C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599750" cy="816929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</a:t>
              </a: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ransform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50959" y="1457674"/>
            <a:ext cx="4073142" cy="1157157"/>
            <a:chOff x="0" y="0"/>
            <a:chExt cx="1072762" cy="3047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62" cy="304766"/>
            </a:xfrm>
            <a:custGeom>
              <a:avLst/>
              <a:gdLst/>
              <a:ahLst/>
              <a:cxnLst/>
              <a:rect r="r" b="b" t="t" l="l"/>
              <a:pathLst>
                <a:path h="304766" w="1072762">
                  <a:moveTo>
                    <a:pt x="96224" y="0"/>
                  </a:moveTo>
                  <a:lnTo>
                    <a:pt x="976538" y="0"/>
                  </a:lnTo>
                  <a:cubicBezTo>
                    <a:pt x="1002058" y="0"/>
                    <a:pt x="1026533" y="10138"/>
                    <a:pt x="1044578" y="28183"/>
                  </a:cubicBezTo>
                  <a:cubicBezTo>
                    <a:pt x="1062624" y="46229"/>
                    <a:pt x="1072762" y="70704"/>
                    <a:pt x="1072762" y="96224"/>
                  </a:cubicBezTo>
                  <a:lnTo>
                    <a:pt x="1072762" y="208542"/>
                  </a:lnTo>
                  <a:cubicBezTo>
                    <a:pt x="1072762" y="261685"/>
                    <a:pt x="1029681" y="304766"/>
                    <a:pt x="976538" y="304766"/>
                  </a:cubicBezTo>
                  <a:lnTo>
                    <a:pt x="96224" y="304766"/>
                  </a:lnTo>
                  <a:cubicBezTo>
                    <a:pt x="70704" y="304766"/>
                    <a:pt x="46229" y="294628"/>
                    <a:pt x="28183" y="276582"/>
                  </a:cubicBezTo>
                  <a:cubicBezTo>
                    <a:pt x="10138" y="258537"/>
                    <a:pt x="0" y="234062"/>
                    <a:pt x="0" y="208542"/>
                  </a:cubicBezTo>
                  <a:lnTo>
                    <a:pt x="0" y="96224"/>
                  </a:lnTo>
                  <a:cubicBezTo>
                    <a:pt x="0" y="43081"/>
                    <a:pt x="43081" y="0"/>
                    <a:pt x="96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7F1B9"/>
              </a:solidFill>
              <a:prstDash val="lgDash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72762" cy="34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11327" y="1591024"/>
            <a:ext cx="4064161" cy="1024394"/>
            <a:chOff x="0" y="0"/>
            <a:chExt cx="2976544" cy="7502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76544" cy="750254"/>
            </a:xfrm>
            <a:custGeom>
              <a:avLst/>
              <a:gdLst/>
              <a:ahLst/>
              <a:cxnLst/>
              <a:rect r="r" b="b" t="t" l="l"/>
              <a:pathLst>
                <a:path h="750254" w="2976544">
                  <a:moveTo>
                    <a:pt x="64767" y="0"/>
                  </a:moveTo>
                  <a:lnTo>
                    <a:pt x="2911776" y="0"/>
                  </a:lnTo>
                  <a:cubicBezTo>
                    <a:pt x="2928954" y="0"/>
                    <a:pt x="2945428" y="6824"/>
                    <a:pt x="2957574" y="18970"/>
                  </a:cubicBezTo>
                  <a:cubicBezTo>
                    <a:pt x="2969720" y="31116"/>
                    <a:pt x="2976544" y="47590"/>
                    <a:pt x="2976544" y="64767"/>
                  </a:cubicBezTo>
                  <a:lnTo>
                    <a:pt x="2976544" y="685487"/>
                  </a:lnTo>
                  <a:cubicBezTo>
                    <a:pt x="2976544" y="721257"/>
                    <a:pt x="2947546" y="750254"/>
                    <a:pt x="2911776" y="750254"/>
                  </a:cubicBezTo>
                  <a:lnTo>
                    <a:pt x="64767" y="750254"/>
                  </a:lnTo>
                  <a:cubicBezTo>
                    <a:pt x="28997" y="750254"/>
                    <a:pt x="0" y="721257"/>
                    <a:pt x="0" y="685487"/>
                  </a:cubicBezTo>
                  <a:lnTo>
                    <a:pt x="0" y="64767"/>
                  </a:lnTo>
                  <a:cubicBezTo>
                    <a:pt x="0" y="28997"/>
                    <a:pt x="28997" y="0"/>
                    <a:pt x="64767" y="0"/>
                  </a:cubicBezTo>
                  <a:close/>
                </a:path>
              </a:pathLst>
            </a:custGeom>
            <a:solidFill>
              <a:srgbClr val="98E3C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976544" cy="816929"/>
            </a:xfrm>
            <a:prstGeom prst="rect">
              <a:avLst/>
            </a:prstGeom>
          </p:spPr>
          <p:txBody>
            <a:bodyPr anchor="ctr" rtlCol="false" tIns="38879" lIns="38879" bIns="38879" rIns="38879"/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 L</a:t>
              </a:r>
              <a:r>
                <a:rPr lang="en-US" sz="3000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oad 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9942657" y="2103221"/>
            <a:ext cx="1868670" cy="586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6018388" y="2762634"/>
            <a:ext cx="4578114" cy="2012945"/>
          </a:xfrm>
          <a:custGeom>
            <a:avLst/>
            <a:gdLst/>
            <a:ahLst/>
            <a:cxnLst/>
            <a:rect r="r" b="b" t="t" l="l"/>
            <a:pathLst>
              <a:path h="2012945" w="4578114">
                <a:moveTo>
                  <a:pt x="0" y="0"/>
                </a:moveTo>
                <a:lnTo>
                  <a:pt x="4578114" y="0"/>
                </a:lnTo>
                <a:lnTo>
                  <a:pt x="4578114" y="2012945"/>
                </a:lnTo>
                <a:lnTo>
                  <a:pt x="0" y="201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485957" y="2762634"/>
            <a:ext cx="4389531" cy="2085934"/>
          </a:xfrm>
          <a:custGeom>
            <a:avLst/>
            <a:gdLst/>
            <a:ahLst/>
            <a:cxnLst/>
            <a:rect r="r" b="b" t="t" l="l"/>
            <a:pathLst>
              <a:path h="2085934" w="4389531">
                <a:moveTo>
                  <a:pt x="0" y="0"/>
                </a:moveTo>
                <a:lnTo>
                  <a:pt x="4389531" y="0"/>
                </a:lnTo>
                <a:lnTo>
                  <a:pt x="4389531" y="2085934"/>
                </a:lnTo>
                <a:lnTo>
                  <a:pt x="0" y="2085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87021" y="5359613"/>
            <a:ext cx="4141591" cy="3163058"/>
            <a:chOff x="0" y="0"/>
            <a:chExt cx="870736" cy="6650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0736" cy="665008"/>
            </a:xfrm>
            <a:custGeom>
              <a:avLst/>
              <a:gdLst/>
              <a:ahLst/>
              <a:cxnLst/>
              <a:rect r="r" b="b" t="t" l="l"/>
              <a:pathLst>
                <a:path h="665008" w="870736">
                  <a:moveTo>
                    <a:pt x="46733" y="0"/>
                  </a:moveTo>
                  <a:lnTo>
                    <a:pt x="824003" y="0"/>
                  </a:lnTo>
                  <a:cubicBezTo>
                    <a:pt x="836398" y="0"/>
                    <a:pt x="848284" y="4924"/>
                    <a:pt x="857048" y="13688"/>
                  </a:cubicBezTo>
                  <a:cubicBezTo>
                    <a:pt x="865813" y="22452"/>
                    <a:pt x="870736" y="34338"/>
                    <a:pt x="870736" y="46733"/>
                  </a:cubicBezTo>
                  <a:lnTo>
                    <a:pt x="870736" y="618275"/>
                  </a:lnTo>
                  <a:cubicBezTo>
                    <a:pt x="870736" y="630669"/>
                    <a:pt x="865813" y="642556"/>
                    <a:pt x="857048" y="651320"/>
                  </a:cubicBezTo>
                  <a:cubicBezTo>
                    <a:pt x="848284" y="660084"/>
                    <a:pt x="836398" y="665008"/>
                    <a:pt x="824003" y="665008"/>
                  </a:cubicBezTo>
                  <a:lnTo>
                    <a:pt x="46733" y="665008"/>
                  </a:lnTo>
                  <a:cubicBezTo>
                    <a:pt x="34338" y="665008"/>
                    <a:pt x="22452" y="660084"/>
                    <a:pt x="13688" y="651320"/>
                  </a:cubicBezTo>
                  <a:cubicBezTo>
                    <a:pt x="4924" y="642556"/>
                    <a:pt x="0" y="630669"/>
                    <a:pt x="0" y="618275"/>
                  </a:cubicBezTo>
                  <a:lnTo>
                    <a:pt x="0" y="46733"/>
                  </a:lnTo>
                  <a:cubicBezTo>
                    <a:pt x="0" y="34338"/>
                    <a:pt x="4924" y="22452"/>
                    <a:pt x="13688" y="13688"/>
                  </a:cubicBezTo>
                  <a:cubicBezTo>
                    <a:pt x="22452" y="4924"/>
                    <a:pt x="34338" y="0"/>
                    <a:pt x="46733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47625"/>
              <a:ext cx="870736" cy="617383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01018" y="5604359"/>
            <a:ext cx="3913596" cy="304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llect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real-time taxi locations from API.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imes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tamp each record.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Import geo-coordinates and planning areas.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Map taxi positions to real-world locations.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5832221" y="6115393"/>
            <a:ext cx="4950448" cy="3865831"/>
            <a:chOff x="0" y="0"/>
            <a:chExt cx="1040792" cy="8127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0792" cy="812760"/>
            </a:xfrm>
            <a:custGeom>
              <a:avLst/>
              <a:gdLst/>
              <a:ahLst/>
              <a:cxnLst/>
              <a:rect r="r" b="b" t="t" l="l"/>
              <a:pathLst>
                <a:path h="812760" w="1040792">
                  <a:moveTo>
                    <a:pt x="39097" y="0"/>
                  </a:moveTo>
                  <a:lnTo>
                    <a:pt x="1001695" y="0"/>
                  </a:lnTo>
                  <a:cubicBezTo>
                    <a:pt x="1012064" y="0"/>
                    <a:pt x="1022009" y="4119"/>
                    <a:pt x="1029341" y="11451"/>
                  </a:cubicBezTo>
                  <a:cubicBezTo>
                    <a:pt x="1036673" y="18783"/>
                    <a:pt x="1040792" y="28728"/>
                    <a:pt x="1040792" y="39097"/>
                  </a:cubicBezTo>
                  <a:lnTo>
                    <a:pt x="1040792" y="773663"/>
                  </a:lnTo>
                  <a:cubicBezTo>
                    <a:pt x="1040792" y="795256"/>
                    <a:pt x="1023288" y="812760"/>
                    <a:pt x="1001695" y="812760"/>
                  </a:cubicBezTo>
                  <a:lnTo>
                    <a:pt x="39097" y="812760"/>
                  </a:lnTo>
                  <a:cubicBezTo>
                    <a:pt x="28728" y="812760"/>
                    <a:pt x="18783" y="808641"/>
                    <a:pt x="11451" y="801309"/>
                  </a:cubicBezTo>
                  <a:cubicBezTo>
                    <a:pt x="4119" y="793977"/>
                    <a:pt x="0" y="784032"/>
                    <a:pt x="0" y="773663"/>
                  </a:cubicBezTo>
                  <a:lnTo>
                    <a:pt x="0" y="39097"/>
                  </a:lnTo>
                  <a:cubicBezTo>
                    <a:pt x="0" y="28728"/>
                    <a:pt x="4119" y="18783"/>
                    <a:pt x="11451" y="11451"/>
                  </a:cubicBezTo>
                  <a:cubicBezTo>
                    <a:pt x="18783" y="4119"/>
                    <a:pt x="28728" y="0"/>
                    <a:pt x="39097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47625"/>
              <a:ext cx="1040792" cy="765135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6021144" y="6338001"/>
            <a:ext cx="4575358" cy="377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Remove dup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licates,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errors, and missing values.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Standardize formats for consistency.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Map tax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is 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to neighborhoods.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Identify areas with too many or too few taxis.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Organize into structured tables.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Assign unique IDs and prepare for storage.</a:t>
            </a:r>
          </a:p>
          <a:p>
            <a:pPr algn="l">
              <a:lnSpc>
                <a:spcPts val="3024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11485957" y="6239268"/>
            <a:ext cx="4950448" cy="3618081"/>
            <a:chOff x="0" y="0"/>
            <a:chExt cx="1040792" cy="7606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40792" cy="760672"/>
            </a:xfrm>
            <a:custGeom>
              <a:avLst/>
              <a:gdLst/>
              <a:ahLst/>
              <a:cxnLst/>
              <a:rect r="r" b="b" t="t" l="l"/>
              <a:pathLst>
                <a:path h="760672" w="1040792">
                  <a:moveTo>
                    <a:pt x="39097" y="0"/>
                  </a:moveTo>
                  <a:lnTo>
                    <a:pt x="1001695" y="0"/>
                  </a:lnTo>
                  <a:cubicBezTo>
                    <a:pt x="1012064" y="0"/>
                    <a:pt x="1022009" y="4119"/>
                    <a:pt x="1029341" y="11451"/>
                  </a:cubicBezTo>
                  <a:cubicBezTo>
                    <a:pt x="1036673" y="18783"/>
                    <a:pt x="1040792" y="28728"/>
                    <a:pt x="1040792" y="39097"/>
                  </a:cubicBezTo>
                  <a:lnTo>
                    <a:pt x="1040792" y="721575"/>
                  </a:lnTo>
                  <a:cubicBezTo>
                    <a:pt x="1040792" y="731945"/>
                    <a:pt x="1036673" y="741889"/>
                    <a:pt x="1029341" y="749221"/>
                  </a:cubicBezTo>
                  <a:cubicBezTo>
                    <a:pt x="1022009" y="756553"/>
                    <a:pt x="1012064" y="760672"/>
                    <a:pt x="1001695" y="760672"/>
                  </a:cubicBezTo>
                  <a:lnTo>
                    <a:pt x="39097" y="760672"/>
                  </a:lnTo>
                  <a:cubicBezTo>
                    <a:pt x="28728" y="760672"/>
                    <a:pt x="18783" y="756553"/>
                    <a:pt x="11451" y="749221"/>
                  </a:cubicBezTo>
                  <a:cubicBezTo>
                    <a:pt x="4119" y="741889"/>
                    <a:pt x="0" y="731945"/>
                    <a:pt x="0" y="721575"/>
                  </a:cubicBezTo>
                  <a:lnTo>
                    <a:pt x="0" y="39097"/>
                  </a:lnTo>
                  <a:cubicBezTo>
                    <a:pt x="0" y="28728"/>
                    <a:pt x="4119" y="18783"/>
                    <a:pt x="11451" y="11451"/>
                  </a:cubicBezTo>
                  <a:cubicBezTo>
                    <a:pt x="18783" y="4119"/>
                    <a:pt x="28728" y="0"/>
                    <a:pt x="39097" y="0"/>
                  </a:cubicBezTo>
                  <a:close/>
                </a:path>
              </a:pathLst>
            </a:custGeom>
            <a:solidFill>
              <a:srgbClr val="FFFBFA"/>
            </a:solidFill>
            <a:ln w="28575" cap="rnd">
              <a:solidFill>
                <a:srgbClr val="282A29"/>
              </a:solidFill>
              <a:prstDash val="sysDot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1040792" cy="713047"/>
            </a:xfrm>
            <a:prstGeom prst="rect">
              <a:avLst/>
            </a:prstGeom>
          </p:spPr>
          <p:txBody>
            <a:bodyPr anchor="ctr" rtlCol="false" tIns="63638" lIns="63638" bIns="63638" rIns="63638"/>
            <a:lstStyle/>
            <a:p>
              <a:pPr algn="ctr">
                <a:lnSpc>
                  <a:spcPts val="140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674880" y="6461877"/>
            <a:ext cx="4575358" cy="339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Cre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ate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tables and rel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onsh</a:t>
            </a: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ips in PostgreSQL.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Ensure integrity and correct connections.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Insert cleaned and structured data.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Maintain batch updates and logging.</a:t>
            </a:r>
          </a:p>
          <a:p>
            <a:pPr algn="l" marL="388620" indent="-194310" lvl="1">
              <a:lnSpc>
                <a:spcPts val="3024"/>
              </a:lnSpc>
              <a:buFont typeface="Arial"/>
              <a:buChar char="•"/>
            </a:pPr>
            <a:r>
              <a:rPr lang="en-US" sz="1800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Run the pipeline in batches at regular intervals.</a:t>
            </a:r>
          </a:p>
          <a:p>
            <a:pPr algn="l">
              <a:lnSpc>
                <a:spcPts val="3024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205285" y="4920310"/>
            <a:ext cx="420432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Null Handling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:: De-duplication :: Re-indexing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1231" y="4430823"/>
            <a:ext cx="385338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 Request :: JSON Parsing :: Timestamp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5575" y="4796485"/>
            <a:ext cx="385903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I/O :: Read_csv :: Schema Assumption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09726" y="5266219"/>
            <a:ext cx="399819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Vectorisation 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:: Spatial tagging :: Haversine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09080" y="5637694"/>
            <a:ext cx="479673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Dimensional Model 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:: Surrogate key :: Normalisation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20952" y="4972393"/>
            <a:ext cx="380970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 DDL 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:: Idempotent :: FK Integrity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34757" y="5318302"/>
            <a:ext cx="378484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Batch Insert 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:: Upsert keys :: Append Log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82085" y="5661202"/>
            <a:ext cx="509647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Batch Streaming </a:t>
            </a:r>
            <a:r>
              <a:rPr lang="en-US" b="true" sz="1500">
                <a:solidFill>
                  <a:srgbClr val="0654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:: Configurability :: Dependency Order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216947" y="1861629"/>
            <a:ext cx="241370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+ orchestrate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1489" y="2153736"/>
            <a:ext cx="13708378" cy="7613862"/>
          </a:xfrm>
          <a:custGeom>
            <a:avLst/>
            <a:gdLst/>
            <a:ahLst/>
            <a:cxnLst/>
            <a:rect r="r" b="b" t="t" l="l"/>
            <a:pathLst>
              <a:path h="7613862" w="13708378">
                <a:moveTo>
                  <a:pt x="0" y="0"/>
                </a:moveTo>
                <a:lnTo>
                  <a:pt x="13708378" y="0"/>
                </a:lnTo>
                <a:lnTo>
                  <a:pt x="13708378" y="7613862"/>
                </a:lnTo>
                <a:lnTo>
                  <a:pt x="0" y="761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67" y="517224"/>
            <a:ext cx="9881513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Taxi Repositioning System (TRS)</a:t>
            </a:r>
          </a:p>
          <a:p>
            <a:pPr algn="l">
              <a:lnSpc>
                <a:spcPts val="441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713057" y="1543593"/>
            <a:ext cx="225593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EC901"/>
                </a:solidFill>
                <a:latin typeface="Lovelo"/>
                <a:ea typeface="Lovelo"/>
                <a:cs typeface="Lovelo"/>
                <a:sym typeface="Lovelo"/>
              </a:rPr>
              <a:t>Refresh Count / Batch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43611" y="981075"/>
            <a:ext cx="2966145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EC901"/>
                </a:solidFill>
                <a:latin typeface="Lovelo"/>
                <a:ea typeface="Lovelo"/>
                <a:cs typeface="Lovelo"/>
                <a:sym typeface="Lovelo"/>
              </a:rPr>
              <a:t>Rows Stored Before Process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68635" y="1543593"/>
            <a:ext cx="268768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EC901"/>
                </a:solidFill>
                <a:latin typeface="Lovelo"/>
                <a:ea typeface="Lovelo"/>
                <a:cs typeface="Lovelo"/>
                <a:sym typeface="Lovelo"/>
              </a:rPr>
              <a:t>Total Available Taxis in SG</a:t>
            </a:r>
          </a:p>
        </p:txBody>
      </p:sp>
      <p:sp>
        <p:nvSpPr>
          <p:cNvPr name="AutoShape 7" id="7"/>
          <p:cNvSpPr/>
          <p:nvPr/>
        </p:nvSpPr>
        <p:spPr>
          <a:xfrm>
            <a:off x="12442309" y="1900254"/>
            <a:ext cx="0" cy="768038"/>
          </a:xfrm>
          <a:prstGeom prst="line">
            <a:avLst/>
          </a:prstGeom>
          <a:ln cap="flat" w="38100">
            <a:solidFill>
              <a:srgbClr val="FEC9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107633" y="1330481"/>
            <a:ext cx="19050" cy="1549751"/>
          </a:xfrm>
          <a:prstGeom prst="line">
            <a:avLst/>
          </a:prstGeom>
          <a:ln cap="flat" w="38100">
            <a:solidFill>
              <a:srgbClr val="FEC9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256270" y="1819818"/>
            <a:ext cx="0" cy="1060414"/>
          </a:xfrm>
          <a:prstGeom prst="line">
            <a:avLst/>
          </a:prstGeom>
          <a:ln cap="flat" w="38100">
            <a:solidFill>
              <a:srgbClr val="FEC9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31678" y="8265402"/>
            <a:ext cx="20574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EC901"/>
                </a:solidFill>
                <a:latin typeface="Lovelo"/>
                <a:ea typeface="Lovelo"/>
                <a:cs typeface="Lovelo"/>
                <a:sym typeface="Lovelo"/>
              </a:rPr>
              <a:t>Processed / Inserted Data per batch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2789078" y="8674977"/>
            <a:ext cx="1423023" cy="19050"/>
          </a:xfrm>
          <a:prstGeom prst="line">
            <a:avLst/>
          </a:prstGeom>
          <a:ln cap="flat" w="38100">
            <a:solidFill>
              <a:srgbClr val="FEC9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31678" y="3525832"/>
            <a:ext cx="225713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EC901"/>
                </a:solidFill>
                <a:latin typeface="Lovelo"/>
                <a:ea typeface="Lovelo"/>
                <a:cs typeface="Lovelo"/>
                <a:sym typeface="Lovelo"/>
              </a:rPr>
              <a:t>Current Available Taxi Locations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2789333" y="3821107"/>
            <a:ext cx="1592125" cy="19048"/>
          </a:xfrm>
          <a:prstGeom prst="line">
            <a:avLst/>
          </a:prstGeom>
          <a:ln cap="flat" w="38100">
            <a:solidFill>
              <a:srgbClr val="FEC90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25884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867" y="517224"/>
            <a:ext cx="9881513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Taxi Repositioning System (TRS)</a:t>
            </a:r>
          </a:p>
          <a:p>
            <a:pPr algn="l">
              <a:lnSpc>
                <a:spcPts val="441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5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9192" y="2576831"/>
            <a:ext cx="3816433" cy="6312971"/>
          </a:xfrm>
          <a:custGeom>
            <a:avLst/>
            <a:gdLst/>
            <a:ahLst/>
            <a:cxnLst/>
            <a:rect r="r" b="b" t="t" l="l"/>
            <a:pathLst>
              <a:path h="6312971" w="3816433">
                <a:moveTo>
                  <a:pt x="0" y="0"/>
                </a:moveTo>
                <a:lnTo>
                  <a:pt x="3816432" y="0"/>
                </a:lnTo>
                <a:lnTo>
                  <a:pt x="3816432" y="6312971"/>
                </a:lnTo>
                <a:lnTo>
                  <a:pt x="0" y="631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1" t="0" r="-21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9807" y="2838436"/>
            <a:ext cx="4328269" cy="4233020"/>
          </a:xfrm>
          <a:custGeom>
            <a:avLst/>
            <a:gdLst/>
            <a:ahLst/>
            <a:cxnLst/>
            <a:rect r="r" b="b" t="t" l="l"/>
            <a:pathLst>
              <a:path h="4233020" w="4328269">
                <a:moveTo>
                  <a:pt x="0" y="0"/>
                </a:moveTo>
                <a:lnTo>
                  <a:pt x="4328268" y="0"/>
                </a:lnTo>
                <a:lnTo>
                  <a:pt x="4328268" y="4233021"/>
                </a:lnTo>
                <a:lnTo>
                  <a:pt x="0" y="423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" t="0" r="-6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57145" y="2838436"/>
            <a:ext cx="3901663" cy="6051366"/>
          </a:xfrm>
          <a:custGeom>
            <a:avLst/>
            <a:gdLst/>
            <a:ahLst/>
            <a:cxnLst/>
            <a:rect r="r" b="b" t="t" l="l"/>
            <a:pathLst>
              <a:path h="6051366" w="3901663">
                <a:moveTo>
                  <a:pt x="0" y="0"/>
                </a:moveTo>
                <a:lnTo>
                  <a:pt x="3901663" y="0"/>
                </a:lnTo>
                <a:lnTo>
                  <a:pt x="3901663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867" y="517224"/>
            <a:ext cx="6969815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4500">
                <a:solidFill>
                  <a:srgbClr val="202124"/>
                </a:solidFill>
                <a:latin typeface="Lovelo"/>
                <a:ea typeface="Lovelo"/>
                <a:cs typeface="Lovelo"/>
                <a:sym typeface="Lovelo"/>
              </a:rPr>
              <a:t>SQL Schema</a:t>
            </a:r>
          </a:p>
        </p:txBody>
      </p:sp>
      <p:sp>
        <p:nvSpPr>
          <p:cNvPr name="AutoShape 6" id="6"/>
          <p:cNvSpPr/>
          <p:nvPr/>
        </p:nvSpPr>
        <p:spPr>
          <a:xfrm>
            <a:off x="5645624" y="4678988"/>
            <a:ext cx="8228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6468443" y="4678988"/>
            <a:ext cx="0" cy="5771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468443" y="5256185"/>
            <a:ext cx="611364" cy="36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645624" y="5583464"/>
            <a:ext cx="82281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6468443" y="5604658"/>
            <a:ext cx="18929" cy="21021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68443" y="7725876"/>
            <a:ext cx="60887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774125" y="4954947"/>
            <a:ext cx="305682" cy="3030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774125" y="5258033"/>
            <a:ext cx="305682" cy="190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287996" y="7475219"/>
            <a:ext cx="269149" cy="2316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2287996" y="7725876"/>
            <a:ext cx="269149" cy="185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DAGwrqlHy9E</dc:identifier>
  <dcterms:modified xsi:type="dcterms:W3CDTF">2011-08-01T06:04:30Z</dcterms:modified>
  <cp:revision>1</cp:revision>
  <dc:title>Taxi Repositioning System Presentation</dc:title>
</cp:coreProperties>
</file>